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Times New Roman Bold" charset="1" panose="02030802070405020303"/>
      <p:regular r:id="rId28"/>
    </p:embeddedFont>
    <p:embeddedFont>
      <p:font typeface="Times New Roman" charset="1" panose="02030502070405020303"/>
      <p:regular r:id="rId29"/>
    </p:embeddedFont>
    <p:embeddedFont>
      <p:font typeface="Times New Roman Ultra-Bold" charset="1" panose="02030902070405020303"/>
      <p:regular r:id="rId30"/>
    </p:embeddedFont>
    <p:embeddedFont>
      <p:font typeface="Akzidenz-Grotesk Heavy" charset="1" panose="02000503050000020004"/>
      <p:regular r:id="rId31"/>
    </p:embeddedFont>
    <p:embeddedFont>
      <p:font typeface="Inter Heavy" charset="1" panose="0200050300000002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3.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jpe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jpe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jpeg" Type="http://schemas.openxmlformats.org/officeDocument/2006/relationships/image"/><Relationship Id="rId9"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67156" y="-2454670"/>
            <a:ext cx="5134293" cy="5134293"/>
          </a:xfrm>
          <a:custGeom>
            <a:avLst/>
            <a:gdLst/>
            <a:ahLst/>
            <a:cxnLst/>
            <a:rect r="r" b="b" t="t" l="l"/>
            <a:pathLst>
              <a:path h="5134293" w="5134293">
                <a:moveTo>
                  <a:pt x="0" y="0"/>
                </a:moveTo>
                <a:lnTo>
                  <a:pt x="5134293" y="0"/>
                </a:lnTo>
                <a:lnTo>
                  <a:pt x="5134293" y="5134293"/>
                </a:lnTo>
                <a:lnTo>
                  <a:pt x="0" y="51342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49897" y="1401457"/>
            <a:ext cx="7937368" cy="79373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EEDA"/>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sp>
        <p:nvSpPr>
          <p:cNvPr name="Freeform 6" id="6"/>
          <p:cNvSpPr/>
          <p:nvPr/>
        </p:nvSpPr>
        <p:spPr>
          <a:xfrm flipH="false" flipV="true" rot="0">
            <a:off x="6631968" y="3802248"/>
            <a:ext cx="11656032" cy="9897031"/>
          </a:xfrm>
          <a:custGeom>
            <a:avLst/>
            <a:gdLst/>
            <a:ahLst/>
            <a:cxnLst/>
            <a:rect r="r" b="b" t="t" l="l"/>
            <a:pathLst>
              <a:path h="9897031" w="11656032">
                <a:moveTo>
                  <a:pt x="0" y="9897031"/>
                </a:moveTo>
                <a:lnTo>
                  <a:pt x="11656032" y="9897031"/>
                </a:lnTo>
                <a:lnTo>
                  <a:pt x="11656032" y="0"/>
                </a:lnTo>
                <a:lnTo>
                  <a:pt x="0" y="0"/>
                </a:lnTo>
                <a:lnTo>
                  <a:pt x="0" y="989703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2883915" y="8537143"/>
            <a:ext cx="5094857" cy="1081289"/>
            <a:chOff x="0" y="0"/>
            <a:chExt cx="1341855" cy="284784"/>
          </a:xfrm>
        </p:grpSpPr>
        <p:sp>
          <p:nvSpPr>
            <p:cNvPr name="Freeform 8" id="8"/>
            <p:cNvSpPr/>
            <p:nvPr/>
          </p:nvSpPr>
          <p:spPr>
            <a:xfrm flipH="false" flipV="false" rot="0">
              <a:off x="0" y="0"/>
              <a:ext cx="1341855" cy="284784"/>
            </a:xfrm>
            <a:custGeom>
              <a:avLst/>
              <a:gdLst/>
              <a:ahLst/>
              <a:cxnLst/>
              <a:rect r="r" b="b" t="t" l="l"/>
              <a:pathLst>
                <a:path h="284784" w="1341855">
                  <a:moveTo>
                    <a:pt x="142392" y="0"/>
                  </a:moveTo>
                  <a:lnTo>
                    <a:pt x="1199463" y="0"/>
                  </a:lnTo>
                  <a:cubicBezTo>
                    <a:pt x="1237228" y="0"/>
                    <a:pt x="1273446" y="15002"/>
                    <a:pt x="1300150" y="41706"/>
                  </a:cubicBezTo>
                  <a:cubicBezTo>
                    <a:pt x="1326853" y="68409"/>
                    <a:pt x="1341855" y="104627"/>
                    <a:pt x="1341855" y="142392"/>
                  </a:cubicBezTo>
                  <a:lnTo>
                    <a:pt x="1341855" y="142392"/>
                  </a:lnTo>
                  <a:cubicBezTo>
                    <a:pt x="1341855" y="221033"/>
                    <a:pt x="1278104" y="284784"/>
                    <a:pt x="1199463" y="284784"/>
                  </a:cubicBezTo>
                  <a:lnTo>
                    <a:pt x="142392" y="284784"/>
                  </a:lnTo>
                  <a:cubicBezTo>
                    <a:pt x="104627" y="284784"/>
                    <a:pt x="68409" y="269782"/>
                    <a:pt x="41706" y="243078"/>
                  </a:cubicBezTo>
                  <a:cubicBezTo>
                    <a:pt x="15002" y="216375"/>
                    <a:pt x="0" y="180157"/>
                    <a:pt x="0" y="142392"/>
                  </a:cubicBezTo>
                  <a:lnTo>
                    <a:pt x="0" y="142392"/>
                  </a:lnTo>
                  <a:cubicBezTo>
                    <a:pt x="0" y="104627"/>
                    <a:pt x="15002" y="68409"/>
                    <a:pt x="41706" y="41706"/>
                  </a:cubicBezTo>
                  <a:cubicBezTo>
                    <a:pt x="68409" y="15002"/>
                    <a:pt x="104627" y="0"/>
                    <a:pt x="142392" y="0"/>
                  </a:cubicBezTo>
                  <a:close/>
                </a:path>
              </a:pathLst>
            </a:custGeom>
            <a:solidFill>
              <a:srgbClr val="447140"/>
            </a:solidFill>
            <a:ln cap="rnd">
              <a:noFill/>
              <a:prstDash val="solid"/>
              <a:round/>
            </a:ln>
          </p:spPr>
        </p:sp>
        <p:sp>
          <p:nvSpPr>
            <p:cNvPr name="TextBox 9" id="9"/>
            <p:cNvSpPr txBox="true"/>
            <p:nvPr/>
          </p:nvSpPr>
          <p:spPr>
            <a:xfrm>
              <a:off x="0" y="-47625"/>
              <a:ext cx="1341855" cy="332409"/>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10" id="10"/>
          <p:cNvSpPr txBox="true"/>
          <p:nvPr/>
        </p:nvSpPr>
        <p:spPr>
          <a:xfrm rot="0">
            <a:off x="1028700" y="6355813"/>
            <a:ext cx="6709775" cy="504825"/>
          </a:xfrm>
          <a:prstGeom prst="rect">
            <a:avLst/>
          </a:prstGeom>
        </p:spPr>
        <p:txBody>
          <a:bodyPr anchor="t" rtlCol="false" tIns="0" lIns="0" bIns="0" rIns="0">
            <a:spAutoFit/>
          </a:bodyPr>
          <a:lstStyle/>
          <a:p>
            <a:pPr algn="just">
              <a:lnSpc>
                <a:spcPts val="3450"/>
              </a:lnSpc>
            </a:pPr>
            <a:r>
              <a:rPr lang="en-US" sz="3000" b="true">
                <a:solidFill>
                  <a:srgbClr val="2B4F28"/>
                </a:solidFill>
                <a:latin typeface="Times New Roman Bold"/>
                <a:ea typeface="Times New Roman Bold"/>
                <a:cs typeface="Times New Roman Bold"/>
                <a:sym typeface="Times New Roman Bold"/>
              </a:rPr>
              <a:t>By: Jaria Batool</a:t>
            </a:r>
          </a:p>
        </p:txBody>
      </p:sp>
      <p:sp>
        <p:nvSpPr>
          <p:cNvPr name="Freeform 11" id="11"/>
          <p:cNvSpPr/>
          <p:nvPr/>
        </p:nvSpPr>
        <p:spPr>
          <a:xfrm flipH="false" flipV="false" rot="0">
            <a:off x="-2870493" y="6977883"/>
            <a:ext cx="7254081" cy="7254081"/>
          </a:xfrm>
          <a:custGeom>
            <a:avLst/>
            <a:gdLst/>
            <a:ahLst/>
            <a:cxnLst/>
            <a:rect r="r" b="b" t="t" l="l"/>
            <a:pathLst>
              <a:path h="7254081" w="7254081">
                <a:moveTo>
                  <a:pt x="0" y="0"/>
                </a:moveTo>
                <a:lnTo>
                  <a:pt x="7254081" y="0"/>
                </a:lnTo>
                <a:lnTo>
                  <a:pt x="7254081" y="7254081"/>
                </a:lnTo>
                <a:lnTo>
                  <a:pt x="0" y="7254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28700" y="2298154"/>
            <a:ext cx="9712828" cy="2583181"/>
          </a:xfrm>
          <a:prstGeom prst="rect">
            <a:avLst/>
          </a:prstGeom>
        </p:spPr>
        <p:txBody>
          <a:bodyPr anchor="t" rtlCol="false" tIns="0" lIns="0" bIns="0" rIns="0">
            <a:spAutoFit/>
          </a:bodyPr>
          <a:lstStyle/>
          <a:p>
            <a:pPr algn="l">
              <a:lnSpc>
                <a:spcPts val="3360"/>
              </a:lnSpc>
            </a:pPr>
            <a:r>
              <a:rPr lang="en-US" sz="3000" b="true">
                <a:solidFill>
                  <a:srgbClr val="1B1F19"/>
                </a:solidFill>
                <a:latin typeface="Times New Roman Bold"/>
                <a:ea typeface="Times New Roman Bold"/>
                <a:cs typeface="Times New Roman Bold"/>
                <a:sym typeface="Times New Roman Bold"/>
              </a:rPr>
              <a:t>STATISTICAL DOWNSCALING OF CLIMATE PROJECTIONS IN PAKISTAN: </a:t>
            </a:r>
          </a:p>
          <a:p>
            <a:pPr algn="l">
              <a:lnSpc>
                <a:spcPts val="3360"/>
              </a:lnSpc>
            </a:pPr>
          </a:p>
          <a:p>
            <a:pPr algn="l">
              <a:lnSpc>
                <a:spcPts val="3360"/>
              </a:lnSpc>
            </a:pPr>
            <a:r>
              <a:rPr lang="en-US" sz="3000">
                <a:solidFill>
                  <a:srgbClr val="1B1F19"/>
                </a:solidFill>
                <a:latin typeface="Times New Roman"/>
                <a:ea typeface="Times New Roman"/>
                <a:cs typeface="Times New Roman"/>
                <a:sym typeface="Times New Roman"/>
              </a:rPr>
              <a:t>FROM COARSE-RESOLUTION MODELS TO STATION-LEVEL INSIGHTS WITH AN INTERACTIVE DASHBOARD INTERFACE</a:t>
            </a:r>
            <a:r>
              <a:rPr lang="en-US" sz="3000" b="true">
                <a:solidFill>
                  <a:srgbClr val="1B1F19"/>
                </a:solidFill>
                <a:latin typeface="Times New Roman Bold"/>
                <a:ea typeface="Times New Roman Bold"/>
                <a:cs typeface="Times New Roman Bold"/>
                <a:sym typeface="Times New Roman Bold"/>
              </a:rPr>
              <a:t> </a:t>
            </a:r>
          </a:p>
        </p:txBody>
      </p:sp>
      <p:sp>
        <p:nvSpPr>
          <p:cNvPr name="TextBox 13" id="13"/>
          <p:cNvSpPr txBox="true"/>
          <p:nvPr/>
        </p:nvSpPr>
        <p:spPr>
          <a:xfrm rot="0">
            <a:off x="13274814" y="8665038"/>
            <a:ext cx="5013186" cy="739773"/>
          </a:xfrm>
          <a:prstGeom prst="rect">
            <a:avLst/>
          </a:prstGeom>
        </p:spPr>
        <p:txBody>
          <a:bodyPr anchor="t" rtlCol="false" tIns="0" lIns="0" bIns="0" rIns="0">
            <a:spAutoFit/>
          </a:bodyPr>
          <a:lstStyle/>
          <a:p>
            <a:pPr algn="just">
              <a:lnSpc>
                <a:spcPts val="2800"/>
              </a:lnSpc>
            </a:pPr>
            <a:r>
              <a:rPr lang="en-US" sz="2000">
                <a:solidFill>
                  <a:srgbClr val="FFFFFF"/>
                </a:solidFill>
                <a:latin typeface="Times New Roman"/>
                <a:ea typeface="Times New Roman"/>
                <a:cs typeface="Times New Roman"/>
                <a:sym typeface="Times New Roman"/>
              </a:rPr>
              <a:t>Department of Computer Science</a:t>
            </a:r>
          </a:p>
          <a:p>
            <a:pPr algn="just">
              <a:lnSpc>
                <a:spcPts val="2800"/>
              </a:lnSpc>
            </a:pPr>
            <a:r>
              <a:rPr lang="en-US" sz="2000">
                <a:solidFill>
                  <a:srgbClr val="FFFFFF"/>
                </a:solidFill>
                <a:latin typeface="Times New Roman"/>
                <a:ea typeface="Times New Roman"/>
                <a:cs typeface="Times New Roman"/>
                <a:sym typeface="Times New Roman"/>
              </a:rPr>
              <a:t>Quaid-i-Azam University, Islamabad</a:t>
            </a:r>
          </a:p>
        </p:txBody>
      </p:sp>
      <p:sp>
        <p:nvSpPr>
          <p:cNvPr name="TextBox 14" id="14"/>
          <p:cNvSpPr txBox="true"/>
          <p:nvPr/>
        </p:nvSpPr>
        <p:spPr>
          <a:xfrm rot="0">
            <a:off x="1028700" y="7178622"/>
            <a:ext cx="8617318" cy="504825"/>
          </a:xfrm>
          <a:prstGeom prst="rect">
            <a:avLst/>
          </a:prstGeom>
        </p:spPr>
        <p:txBody>
          <a:bodyPr anchor="t" rtlCol="false" tIns="0" lIns="0" bIns="0" rIns="0">
            <a:spAutoFit/>
          </a:bodyPr>
          <a:lstStyle/>
          <a:p>
            <a:pPr algn="just">
              <a:lnSpc>
                <a:spcPts val="3450"/>
              </a:lnSpc>
            </a:pPr>
            <a:r>
              <a:rPr lang="en-US" sz="3000" b="true">
                <a:solidFill>
                  <a:srgbClr val="2B4F28"/>
                </a:solidFill>
                <a:latin typeface="Times New Roman Bold"/>
                <a:ea typeface="Times New Roman Bold"/>
                <a:cs typeface="Times New Roman Bold"/>
                <a:sym typeface="Times New Roman Bold"/>
              </a:rPr>
              <a:t>Supervised by: Sir Akmal Saeed Khattak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2778151" y="-3016949"/>
            <a:ext cx="7045593" cy="7045593"/>
          </a:xfrm>
          <a:custGeom>
            <a:avLst/>
            <a:gdLst/>
            <a:ahLst/>
            <a:cxnLst/>
            <a:rect r="r" b="b" t="t" l="l"/>
            <a:pathLst>
              <a:path h="7045593" w="7045593">
                <a:moveTo>
                  <a:pt x="0" y="0"/>
                </a:moveTo>
                <a:lnTo>
                  <a:pt x="7045594" y="0"/>
                </a:lnTo>
                <a:lnTo>
                  <a:pt x="7045594"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78289" y="6916782"/>
            <a:ext cx="12037796" cy="9104951"/>
          </a:xfrm>
          <a:custGeom>
            <a:avLst/>
            <a:gdLst/>
            <a:ahLst/>
            <a:cxnLst/>
            <a:rect r="r" b="b" t="t" l="l"/>
            <a:pathLst>
              <a:path h="9104951" w="12037796">
                <a:moveTo>
                  <a:pt x="12037795" y="0"/>
                </a:moveTo>
                <a:lnTo>
                  <a:pt x="0" y="0"/>
                </a:lnTo>
                <a:lnTo>
                  <a:pt x="0" y="9104951"/>
                </a:lnTo>
                <a:lnTo>
                  <a:pt x="12037795" y="9104951"/>
                </a:lnTo>
                <a:lnTo>
                  <a:pt x="12037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3465809" y="7387741"/>
            <a:ext cx="7045593" cy="7045593"/>
          </a:xfrm>
          <a:custGeom>
            <a:avLst/>
            <a:gdLst/>
            <a:ahLst/>
            <a:cxnLst/>
            <a:rect r="r" b="b" t="t" l="l"/>
            <a:pathLst>
              <a:path h="7045593" w="7045593">
                <a:moveTo>
                  <a:pt x="0" y="0"/>
                </a:moveTo>
                <a:lnTo>
                  <a:pt x="7045593" y="0"/>
                </a:lnTo>
                <a:lnTo>
                  <a:pt x="7045593"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046455" y="8844675"/>
            <a:ext cx="4212845" cy="413625"/>
          </a:xfrm>
          <a:custGeom>
            <a:avLst/>
            <a:gdLst/>
            <a:ahLst/>
            <a:cxnLst/>
            <a:rect r="r" b="b" t="t" l="l"/>
            <a:pathLst>
              <a:path h="413625" w="4212845">
                <a:moveTo>
                  <a:pt x="0" y="0"/>
                </a:moveTo>
                <a:lnTo>
                  <a:pt x="4212845" y="0"/>
                </a:lnTo>
                <a:lnTo>
                  <a:pt x="4212845" y="413625"/>
                </a:lnTo>
                <a:lnTo>
                  <a:pt x="0" y="413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493371" y="2304305"/>
            <a:ext cx="11659507" cy="5509117"/>
          </a:xfrm>
          <a:custGeom>
            <a:avLst/>
            <a:gdLst/>
            <a:ahLst/>
            <a:cxnLst/>
            <a:rect r="r" b="b" t="t" l="l"/>
            <a:pathLst>
              <a:path h="5509117" w="11659507">
                <a:moveTo>
                  <a:pt x="0" y="0"/>
                </a:moveTo>
                <a:lnTo>
                  <a:pt x="11659506" y="0"/>
                </a:lnTo>
                <a:lnTo>
                  <a:pt x="11659506" y="5509117"/>
                </a:lnTo>
                <a:lnTo>
                  <a:pt x="0" y="5509117"/>
                </a:lnTo>
                <a:lnTo>
                  <a:pt x="0" y="0"/>
                </a:lnTo>
                <a:close/>
              </a:path>
            </a:pathLst>
          </a:custGeom>
          <a:blipFill>
            <a:blip r:embed="rId8"/>
            <a:stretch>
              <a:fillRect l="0" t="0" r="0" b="0"/>
            </a:stretch>
          </a:blipFill>
        </p:spPr>
      </p:sp>
      <p:sp>
        <p:nvSpPr>
          <p:cNvPr name="TextBox 7" id="7"/>
          <p:cNvSpPr txBox="true"/>
          <p:nvPr/>
        </p:nvSpPr>
        <p:spPr>
          <a:xfrm rot="0">
            <a:off x="1176700" y="866775"/>
            <a:ext cx="7527817" cy="1096391"/>
          </a:xfrm>
          <a:prstGeom prst="rect">
            <a:avLst/>
          </a:prstGeom>
        </p:spPr>
        <p:txBody>
          <a:bodyPr anchor="t" rtlCol="false" tIns="0" lIns="0" bIns="0" rIns="0">
            <a:spAutoFit/>
          </a:bodyPr>
          <a:lstStyle/>
          <a:p>
            <a:pPr algn="l" marL="0" indent="0" lvl="0">
              <a:lnSpc>
                <a:spcPts val="7746"/>
              </a:lnSpc>
              <a:spcBef>
                <a:spcPct val="0"/>
              </a:spcBef>
            </a:pPr>
            <a:r>
              <a:rPr lang="en-US" b="true" sz="6099">
                <a:solidFill>
                  <a:srgbClr val="FFFFFF"/>
                </a:solidFill>
                <a:latin typeface="Times New Roman Ultra-Bold"/>
                <a:ea typeface="Times New Roman Ultra-Bold"/>
                <a:cs typeface="Times New Roman Ultra-Bold"/>
                <a:sym typeface="Times New Roman Ultra-Bold"/>
              </a:rPr>
              <a:t>User Interface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2778151" y="-3016949"/>
            <a:ext cx="7045593" cy="7045593"/>
          </a:xfrm>
          <a:custGeom>
            <a:avLst/>
            <a:gdLst/>
            <a:ahLst/>
            <a:cxnLst/>
            <a:rect r="r" b="b" t="t" l="l"/>
            <a:pathLst>
              <a:path h="7045593" w="7045593">
                <a:moveTo>
                  <a:pt x="0" y="0"/>
                </a:moveTo>
                <a:lnTo>
                  <a:pt x="7045594" y="0"/>
                </a:lnTo>
                <a:lnTo>
                  <a:pt x="7045594"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78289" y="6916782"/>
            <a:ext cx="12037796" cy="9104951"/>
          </a:xfrm>
          <a:custGeom>
            <a:avLst/>
            <a:gdLst/>
            <a:ahLst/>
            <a:cxnLst/>
            <a:rect r="r" b="b" t="t" l="l"/>
            <a:pathLst>
              <a:path h="9104951" w="12037796">
                <a:moveTo>
                  <a:pt x="12037795" y="0"/>
                </a:moveTo>
                <a:lnTo>
                  <a:pt x="0" y="0"/>
                </a:lnTo>
                <a:lnTo>
                  <a:pt x="0" y="9104951"/>
                </a:lnTo>
                <a:lnTo>
                  <a:pt x="12037795" y="9104951"/>
                </a:lnTo>
                <a:lnTo>
                  <a:pt x="12037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3465809" y="7387741"/>
            <a:ext cx="7045593" cy="7045593"/>
          </a:xfrm>
          <a:custGeom>
            <a:avLst/>
            <a:gdLst/>
            <a:ahLst/>
            <a:cxnLst/>
            <a:rect r="r" b="b" t="t" l="l"/>
            <a:pathLst>
              <a:path h="7045593" w="7045593">
                <a:moveTo>
                  <a:pt x="0" y="0"/>
                </a:moveTo>
                <a:lnTo>
                  <a:pt x="7045593" y="0"/>
                </a:lnTo>
                <a:lnTo>
                  <a:pt x="7045593"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046455" y="8844675"/>
            <a:ext cx="4212845" cy="413625"/>
          </a:xfrm>
          <a:custGeom>
            <a:avLst/>
            <a:gdLst/>
            <a:ahLst/>
            <a:cxnLst/>
            <a:rect r="r" b="b" t="t" l="l"/>
            <a:pathLst>
              <a:path h="413625" w="4212845">
                <a:moveTo>
                  <a:pt x="0" y="0"/>
                </a:moveTo>
                <a:lnTo>
                  <a:pt x="4212845" y="0"/>
                </a:lnTo>
                <a:lnTo>
                  <a:pt x="4212845" y="413625"/>
                </a:lnTo>
                <a:lnTo>
                  <a:pt x="0" y="413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67443" y="2220433"/>
            <a:ext cx="9198366" cy="5823425"/>
          </a:xfrm>
          <a:custGeom>
            <a:avLst/>
            <a:gdLst/>
            <a:ahLst/>
            <a:cxnLst/>
            <a:rect r="r" b="b" t="t" l="l"/>
            <a:pathLst>
              <a:path h="5823425" w="9198366">
                <a:moveTo>
                  <a:pt x="0" y="0"/>
                </a:moveTo>
                <a:lnTo>
                  <a:pt x="9198366" y="0"/>
                </a:lnTo>
                <a:lnTo>
                  <a:pt x="9198366" y="5823425"/>
                </a:lnTo>
                <a:lnTo>
                  <a:pt x="0" y="5823425"/>
                </a:lnTo>
                <a:lnTo>
                  <a:pt x="0" y="0"/>
                </a:lnTo>
                <a:close/>
              </a:path>
            </a:pathLst>
          </a:custGeom>
          <a:blipFill>
            <a:blip r:embed="rId8"/>
            <a:stretch>
              <a:fillRect l="0" t="-2027" r="-1339" b="-2417"/>
            </a:stretch>
          </a:blipFill>
        </p:spPr>
      </p:sp>
      <p:sp>
        <p:nvSpPr>
          <p:cNvPr name="TextBox 7" id="7"/>
          <p:cNvSpPr txBox="true"/>
          <p:nvPr/>
        </p:nvSpPr>
        <p:spPr>
          <a:xfrm rot="0">
            <a:off x="1176700" y="866775"/>
            <a:ext cx="7527817" cy="1078230"/>
          </a:xfrm>
          <a:prstGeom prst="rect">
            <a:avLst/>
          </a:prstGeom>
        </p:spPr>
        <p:txBody>
          <a:bodyPr anchor="t" rtlCol="false" tIns="0" lIns="0" bIns="0" rIns="0">
            <a:spAutoFit/>
          </a:bodyPr>
          <a:lstStyle/>
          <a:p>
            <a:pPr algn="l" marL="0" indent="0" lvl="0">
              <a:lnSpc>
                <a:spcPts val="7619"/>
              </a:lnSpc>
              <a:spcBef>
                <a:spcPct val="0"/>
              </a:spcBef>
            </a:pPr>
            <a:r>
              <a:rPr lang="en-US" b="true" sz="5999">
                <a:solidFill>
                  <a:srgbClr val="FFFFFF"/>
                </a:solidFill>
                <a:latin typeface="Times New Roman Ultra-Bold"/>
                <a:ea typeface="Times New Roman Ultra-Bold"/>
                <a:cs typeface="Times New Roman Ultra-Bold"/>
                <a:sym typeface="Times New Roman Ultra-Bold"/>
              </a:rPr>
              <a:t>User Interface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34109" y="5029747"/>
            <a:ext cx="9939735" cy="8692464"/>
            <a:chOff x="0" y="0"/>
            <a:chExt cx="1035094" cy="905207"/>
          </a:xfrm>
        </p:grpSpPr>
        <p:sp>
          <p:nvSpPr>
            <p:cNvPr name="Freeform 3" id="3"/>
            <p:cNvSpPr/>
            <p:nvPr/>
          </p:nvSpPr>
          <p:spPr>
            <a:xfrm flipH="false" flipV="false" rot="0">
              <a:off x="0" y="0"/>
              <a:ext cx="1035094" cy="905207"/>
            </a:xfrm>
            <a:custGeom>
              <a:avLst/>
              <a:gdLst/>
              <a:ahLst/>
              <a:cxnLst/>
              <a:rect r="r" b="b" t="t" l="l"/>
              <a:pathLst>
                <a:path h="905207" w="1035094">
                  <a:moveTo>
                    <a:pt x="517547" y="0"/>
                  </a:moveTo>
                  <a:cubicBezTo>
                    <a:pt x="231714" y="0"/>
                    <a:pt x="0" y="202638"/>
                    <a:pt x="0" y="452604"/>
                  </a:cubicBezTo>
                  <a:cubicBezTo>
                    <a:pt x="0" y="702570"/>
                    <a:pt x="231714" y="905207"/>
                    <a:pt x="517547" y="905207"/>
                  </a:cubicBezTo>
                  <a:cubicBezTo>
                    <a:pt x="803380" y="905207"/>
                    <a:pt x="1035094" y="702570"/>
                    <a:pt x="1035094" y="452604"/>
                  </a:cubicBezTo>
                  <a:cubicBezTo>
                    <a:pt x="1035094" y="202638"/>
                    <a:pt x="803380" y="0"/>
                    <a:pt x="517547" y="0"/>
                  </a:cubicBezTo>
                  <a:close/>
                </a:path>
              </a:pathLst>
            </a:custGeom>
            <a:gradFill rotWithShape="true">
              <a:gsLst>
                <a:gs pos="0">
                  <a:srgbClr val="4C6637">
                    <a:alpha val="100000"/>
                  </a:srgbClr>
                </a:gs>
                <a:gs pos="100000">
                  <a:srgbClr val="90B572">
                    <a:alpha val="100000"/>
                  </a:srgbClr>
                </a:gs>
              </a:gsLst>
              <a:lin ang="0"/>
            </a:gradFill>
            <a:ln cap="sq">
              <a:noFill/>
              <a:prstDash val="solid"/>
              <a:miter/>
            </a:ln>
          </p:spPr>
        </p:sp>
        <p:sp>
          <p:nvSpPr>
            <p:cNvPr name="TextBox 4" id="4"/>
            <p:cNvSpPr txBox="true"/>
            <p:nvPr/>
          </p:nvSpPr>
          <p:spPr>
            <a:xfrm>
              <a:off x="97040" y="37238"/>
              <a:ext cx="841014" cy="783106"/>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10896640" y="3319277"/>
            <a:ext cx="6059892" cy="5552526"/>
            <a:chOff x="0" y="0"/>
            <a:chExt cx="921535" cy="844380"/>
          </a:xfrm>
        </p:grpSpPr>
        <p:sp>
          <p:nvSpPr>
            <p:cNvPr name="Freeform 6" id="6"/>
            <p:cNvSpPr/>
            <p:nvPr/>
          </p:nvSpPr>
          <p:spPr>
            <a:xfrm flipH="false" flipV="false" rot="0">
              <a:off x="0" y="0"/>
              <a:ext cx="921535" cy="844380"/>
            </a:xfrm>
            <a:custGeom>
              <a:avLst/>
              <a:gdLst/>
              <a:ahLst/>
              <a:cxnLst/>
              <a:rect r="r" b="b" t="t" l="l"/>
              <a:pathLst>
                <a:path h="844380" w="921535">
                  <a:moveTo>
                    <a:pt x="460768" y="0"/>
                  </a:moveTo>
                  <a:cubicBezTo>
                    <a:pt x="206293" y="0"/>
                    <a:pt x="0" y="189021"/>
                    <a:pt x="0" y="422190"/>
                  </a:cubicBezTo>
                  <a:cubicBezTo>
                    <a:pt x="0" y="655359"/>
                    <a:pt x="206293" y="844380"/>
                    <a:pt x="460768" y="844380"/>
                  </a:cubicBezTo>
                  <a:cubicBezTo>
                    <a:pt x="715243" y="844380"/>
                    <a:pt x="921535" y="655359"/>
                    <a:pt x="921535" y="422190"/>
                  </a:cubicBezTo>
                  <a:cubicBezTo>
                    <a:pt x="921535" y="189021"/>
                    <a:pt x="715243" y="0"/>
                    <a:pt x="460768" y="0"/>
                  </a:cubicBezTo>
                  <a:close/>
                </a:path>
              </a:pathLst>
            </a:custGeom>
            <a:blipFill>
              <a:blip r:embed="rId2"/>
              <a:stretch>
                <a:fillRect l="-18763" t="0" r="-18763" b="0"/>
              </a:stretch>
            </a:blipFill>
          </p:spPr>
        </p:sp>
      </p:grpSp>
      <p:sp>
        <p:nvSpPr>
          <p:cNvPr name="TextBox 7" id="7"/>
          <p:cNvSpPr txBox="true"/>
          <p:nvPr/>
        </p:nvSpPr>
        <p:spPr>
          <a:xfrm rot="0">
            <a:off x="2065694" y="4314102"/>
            <a:ext cx="10070821" cy="1250315"/>
          </a:xfrm>
          <a:prstGeom prst="rect">
            <a:avLst/>
          </a:prstGeom>
        </p:spPr>
        <p:txBody>
          <a:bodyPr anchor="t" rtlCol="false" tIns="0" lIns="0" bIns="0" rIns="0">
            <a:spAutoFit/>
          </a:bodyPr>
          <a:lstStyle/>
          <a:p>
            <a:pPr algn="just" marL="0" indent="0" lvl="0">
              <a:lnSpc>
                <a:spcPts val="8889"/>
              </a:lnSpc>
              <a:spcBef>
                <a:spcPct val="0"/>
              </a:spcBef>
            </a:pPr>
            <a:r>
              <a:rPr lang="en-US" b="true" sz="6999">
                <a:solidFill>
                  <a:srgbClr val="244721"/>
                </a:solidFill>
                <a:latin typeface="Times New Roman Ultra-Bold"/>
                <a:ea typeface="Times New Roman Ultra-Bold"/>
                <a:cs typeface="Times New Roman Ultra-Bold"/>
                <a:sym typeface="Times New Roman Ultra-Bold"/>
              </a:rPr>
              <a:t>Implementation Phase</a:t>
            </a:r>
          </a:p>
        </p:txBody>
      </p:sp>
      <p:sp>
        <p:nvSpPr>
          <p:cNvPr name="Freeform 8" id="8"/>
          <p:cNvSpPr/>
          <p:nvPr/>
        </p:nvSpPr>
        <p:spPr>
          <a:xfrm flipH="false" flipV="false" rot="0">
            <a:off x="-4038579" y="-3271269"/>
            <a:ext cx="8599937" cy="8599937"/>
          </a:xfrm>
          <a:custGeom>
            <a:avLst/>
            <a:gdLst/>
            <a:ahLst/>
            <a:cxnLst/>
            <a:rect r="r" b="b" t="t" l="l"/>
            <a:pathLst>
              <a:path h="8599937" w="8599937">
                <a:moveTo>
                  <a:pt x="0" y="0"/>
                </a:moveTo>
                <a:lnTo>
                  <a:pt x="8599937" y="0"/>
                </a:lnTo>
                <a:lnTo>
                  <a:pt x="8599937" y="8599938"/>
                </a:lnTo>
                <a:lnTo>
                  <a:pt x="0" y="8599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33207" y="9258300"/>
            <a:ext cx="1952833" cy="323105"/>
          </a:xfrm>
          <a:custGeom>
            <a:avLst/>
            <a:gdLst/>
            <a:ahLst/>
            <a:cxnLst/>
            <a:rect r="r" b="b" t="t" l="l"/>
            <a:pathLst>
              <a:path h="323105" w="1952833">
                <a:moveTo>
                  <a:pt x="0" y="0"/>
                </a:moveTo>
                <a:lnTo>
                  <a:pt x="1952833" y="0"/>
                </a:lnTo>
                <a:lnTo>
                  <a:pt x="1952833" y="323105"/>
                </a:lnTo>
                <a:lnTo>
                  <a:pt x="0" y="323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23833" y="-4457225"/>
            <a:ext cx="8914451" cy="8914451"/>
          </a:xfrm>
          <a:custGeom>
            <a:avLst/>
            <a:gdLst/>
            <a:ahLst/>
            <a:cxnLst/>
            <a:rect r="r" b="b" t="t" l="l"/>
            <a:pathLst>
              <a:path h="8914451" w="8914451">
                <a:moveTo>
                  <a:pt x="0" y="0"/>
                </a:moveTo>
                <a:lnTo>
                  <a:pt x="8914450" y="0"/>
                </a:lnTo>
                <a:lnTo>
                  <a:pt x="8914450" y="8914450"/>
                </a:lnTo>
                <a:lnTo>
                  <a:pt x="0" y="8914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06467" y="8935195"/>
            <a:ext cx="1952833" cy="323105"/>
          </a:xfrm>
          <a:custGeom>
            <a:avLst/>
            <a:gdLst/>
            <a:ahLst/>
            <a:cxnLst/>
            <a:rect r="r" b="b" t="t" l="l"/>
            <a:pathLst>
              <a:path h="323105" w="1952833">
                <a:moveTo>
                  <a:pt x="0" y="0"/>
                </a:moveTo>
                <a:lnTo>
                  <a:pt x="1952833" y="0"/>
                </a:lnTo>
                <a:lnTo>
                  <a:pt x="1952833" y="323105"/>
                </a:lnTo>
                <a:lnTo>
                  <a:pt x="0" y="323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47381" y="3770235"/>
            <a:ext cx="3013712" cy="3013712"/>
          </a:xfrm>
          <a:custGeom>
            <a:avLst/>
            <a:gdLst/>
            <a:ahLst/>
            <a:cxnLst/>
            <a:rect r="r" b="b" t="t" l="l"/>
            <a:pathLst>
              <a:path h="3013712" w="3013712">
                <a:moveTo>
                  <a:pt x="0" y="0"/>
                </a:moveTo>
                <a:lnTo>
                  <a:pt x="3013711" y="0"/>
                </a:lnTo>
                <a:lnTo>
                  <a:pt x="3013711" y="3013711"/>
                </a:lnTo>
                <a:lnTo>
                  <a:pt x="0" y="30137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144144" y="6631546"/>
            <a:ext cx="9695434" cy="9695434"/>
          </a:xfrm>
          <a:custGeom>
            <a:avLst/>
            <a:gdLst/>
            <a:ahLst/>
            <a:cxnLst/>
            <a:rect r="r" b="b" t="t" l="l"/>
            <a:pathLst>
              <a:path h="9695434" w="9695434">
                <a:moveTo>
                  <a:pt x="0" y="0"/>
                </a:moveTo>
                <a:lnTo>
                  <a:pt x="9695434" y="0"/>
                </a:lnTo>
                <a:lnTo>
                  <a:pt x="9695434" y="9695434"/>
                </a:lnTo>
                <a:lnTo>
                  <a:pt x="0" y="9695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64011" y="4107881"/>
            <a:ext cx="1959271" cy="2131049"/>
          </a:xfrm>
          <a:custGeom>
            <a:avLst/>
            <a:gdLst/>
            <a:ahLst/>
            <a:cxnLst/>
            <a:rect r="r" b="b" t="t" l="l"/>
            <a:pathLst>
              <a:path h="2131049" w="1959271">
                <a:moveTo>
                  <a:pt x="0" y="0"/>
                </a:moveTo>
                <a:lnTo>
                  <a:pt x="1959271" y="0"/>
                </a:lnTo>
                <a:lnTo>
                  <a:pt x="1959271" y="2131049"/>
                </a:lnTo>
                <a:lnTo>
                  <a:pt x="0" y="21310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7" id="7"/>
          <p:cNvSpPr/>
          <p:nvPr/>
        </p:nvSpPr>
        <p:spPr>
          <a:xfrm>
            <a:off x="4355487" y="4777528"/>
            <a:ext cx="2657069" cy="0"/>
          </a:xfrm>
          <a:prstGeom prst="line">
            <a:avLst/>
          </a:prstGeom>
          <a:ln cap="flat" w="133350">
            <a:solidFill>
              <a:srgbClr val="4C6637"/>
            </a:solidFill>
            <a:prstDash val="solid"/>
            <a:headEnd type="none" len="sm" w="sm"/>
            <a:tailEnd type="arrow" len="sm" w="med"/>
          </a:ln>
        </p:spPr>
      </p:sp>
      <p:sp>
        <p:nvSpPr>
          <p:cNvPr name="AutoShape 8" id="8"/>
          <p:cNvSpPr/>
          <p:nvPr/>
        </p:nvSpPr>
        <p:spPr>
          <a:xfrm>
            <a:off x="4211101" y="5535980"/>
            <a:ext cx="2657069" cy="0"/>
          </a:xfrm>
          <a:prstGeom prst="line">
            <a:avLst/>
          </a:prstGeom>
          <a:ln cap="flat" w="133350">
            <a:solidFill>
              <a:srgbClr val="4C6637"/>
            </a:solidFill>
            <a:prstDash val="solid"/>
            <a:headEnd type="arrow" len="sm" w="med"/>
            <a:tailEnd type="none" len="sm" w="sm"/>
          </a:ln>
        </p:spPr>
      </p:sp>
      <p:sp>
        <p:nvSpPr>
          <p:cNvPr name="Freeform 9" id="9"/>
          <p:cNvSpPr/>
          <p:nvPr/>
        </p:nvSpPr>
        <p:spPr>
          <a:xfrm flipH="false" flipV="false" rot="0">
            <a:off x="15306467" y="4325090"/>
            <a:ext cx="1441444" cy="1441444"/>
          </a:xfrm>
          <a:custGeom>
            <a:avLst/>
            <a:gdLst/>
            <a:ahLst/>
            <a:cxnLst/>
            <a:rect r="r" b="b" t="t" l="l"/>
            <a:pathLst>
              <a:path h="1441444" w="1441444">
                <a:moveTo>
                  <a:pt x="0" y="0"/>
                </a:moveTo>
                <a:lnTo>
                  <a:pt x="1441444" y="0"/>
                </a:lnTo>
                <a:lnTo>
                  <a:pt x="1441444" y="1441444"/>
                </a:lnTo>
                <a:lnTo>
                  <a:pt x="0" y="14414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3444025" y="5856285"/>
            <a:ext cx="5118026"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1F3E1C"/>
                </a:solidFill>
                <a:latin typeface="Times New Roman Ultra-Bold"/>
                <a:ea typeface="Times New Roman Ultra-Bold"/>
                <a:cs typeface="Times New Roman Ultra-Bold"/>
                <a:sym typeface="Times New Roman Ultra-Bold"/>
              </a:rPr>
              <a:t>Station Data along with plots and report</a:t>
            </a:r>
          </a:p>
        </p:txBody>
      </p:sp>
      <p:sp>
        <p:nvSpPr>
          <p:cNvPr name="TextBox 11" id="11"/>
          <p:cNvSpPr txBox="true"/>
          <p:nvPr/>
        </p:nvSpPr>
        <p:spPr>
          <a:xfrm rot="0">
            <a:off x="1938427" y="1161305"/>
            <a:ext cx="7205573" cy="1286637"/>
          </a:xfrm>
          <a:prstGeom prst="rect">
            <a:avLst/>
          </a:prstGeom>
        </p:spPr>
        <p:txBody>
          <a:bodyPr anchor="t" rtlCol="false" tIns="0" lIns="0" bIns="0" rIns="0">
            <a:spAutoFit/>
          </a:bodyPr>
          <a:lstStyle/>
          <a:p>
            <a:pPr algn="just" marL="0" indent="0" lvl="0">
              <a:lnSpc>
                <a:spcPts val="9143"/>
              </a:lnSpc>
            </a:pPr>
            <a:r>
              <a:rPr lang="en-US" b="true" sz="7199">
                <a:solidFill>
                  <a:srgbClr val="244721"/>
                </a:solidFill>
                <a:latin typeface="Times New Roman Ultra-Bold"/>
                <a:ea typeface="Times New Roman Ultra-Bold"/>
                <a:cs typeface="Times New Roman Ultra-Bold"/>
                <a:sym typeface="Times New Roman Ultra-Bold"/>
              </a:rPr>
              <a:t>Workflow</a:t>
            </a:r>
          </a:p>
        </p:txBody>
      </p:sp>
      <p:sp>
        <p:nvSpPr>
          <p:cNvPr name="TextBox 12" id="12"/>
          <p:cNvSpPr txBox="true"/>
          <p:nvPr/>
        </p:nvSpPr>
        <p:spPr>
          <a:xfrm rot="0">
            <a:off x="3444025" y="4088553"/>
            <a:ext cx="4194377"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1F3E1C"/>
                </a:solidFill>
                <a:latin typeface="Times New Roman Ultra-Bold"/>
                <a:ea typeface="Times New Roman Ultra-Bold"/>
                <a:cs typeface="Times New Roman Ultra-Bold"/>
                <a:sym typeface="Times New Roman Ultra-Bold"/>
              </a:rPr>
              <a:t>City, Variable, Start Date, End Date</a:t>
            </a:r>
          </a:p>
        </p:txBody>
      </p:sp>
      <p:sp>
        <p:nvSpPr>
          <p:cNvPr name="AutoShape 13" id="13"/>
          <p:cNvSpPr/>
          <p:nvPr/>
        </p:nvSpPr>
        <p:spPr>
          <a:xfrm>
            <a:off x="12699867" y="4777528"/>
            <a:ext cx="1090159" cy="0"/>
          </a:xfrm>
          <a:prstGeom prst="line">
            <a:avLst/>
          </a:prstGeom>
          <a:ln cap="flat" w="85725">
            <a:solidFill>
              <a:srgbClr val="4C6637"/>
            </a:solidFill>
            <a:prstDash val="solid"/>
            <a:headEnd type="none" len="sm" w="sm"/>
            <a:tailEnd type="arrow" len="sm" w="med"/>
          </a:ln>
        </p:spPr>
      </p:sp>
      <p:sp>
        <p:nvSpPr>
          <p:cNvPr name="AutoShape 14" id="14"/>
          <p:cNvSpPr/>
          <p:nvPr/>
        </p:nvSpPr>
        <p:spPr>
          <a:xfrm>
            <a:off x="12699867" y="5356222"/>
            <a:ext cx="1090159" cy="0"/>
          </a:xfrm>
          <a:prstGeom prst="line">
            <a:avLst/>
          </a:prstGeom>
          <a:ln cap="flat" w="85725">
            <a:solidFill>
              <a:srgbClr val="4C6637"/>
            </a:solidFill>
            <a:prstDash val="solid"/>
            <a:headEnd type="arrow" len="sm" w="med"/>
            <a:tailEnd type="none" len="sm" w="sm"/>
          </a:ln>
        </p:spPr>
      </p:sp>
      <p:sp>
        <p:nvSpPr>
          <p:cNvPr name="TextBox 15" id="15"/>
          <p:cNvSpPr txBox="true"/>
          <p:nvPr/>
        </p:nvSpPr>
        <p:spPr>
          <a:xfrm rot="0">
            <a:off x="10884938" y="4109190"/>
            <a:ext cx="4194377"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1F3E1C"/>
                </a:solidFill>
                <a:latin typeface="Times New Roman Ultra-Bold"/>
                <a:ea typeface="Times New Roman Ultra-Bold"/>
                <a:cs typeface="Times New Roman Ultra-Bold"/>
                <a:sym typeface="Times New Roman Ultra-Bold"/>
              </a:rPr>
              <a:t>Data</a:t>
            </a:r>
          </a:p>
        </p:txBody>
      </p:sp>
      <p:sp>
        <p:nvSpPr>
          <p:cNvPr name="Freeform 16" id="16"/>
          <p:cNvSpPr/>
          <p:nvPr/>
        </p:nvSpPr>
        <p:spPr>
          <a:xfrm flipH="false" flipV="false" rot="0">
            <a:off x="14093623" y="7926946"/>
            <a:ext cx="9695434" cy="9695434"/>
          </a:xfrm>
          <a:custGeom>
            <a:avLst/>
            <a:gdLst/>
            <a:ahLst/>
            <a:cxnLst/>
            <a:rect r="r" b="b" t="t" l="l"/>
            <a:pathLst>
              <a:path h="9695434" w="9695434">
                <a:moveTo>
                  <a:pt x="0" y="0"/>
                </a:moveTo>
                <a:lnTo>
                  <a:pt x="9695434" y="0"/>
                </a:lnTo>
                <a:lnTo>
                  <a:pt x="9695434" y="9695434"/>
                </a:lnTo>
                <a:lnTo>
                  <a:pt x="0" y="9695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1413139" y="5705472"/>
            <a:ext cx="4194377"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1F3E1C"/>
                </a:solidFill>
                <a:latin typeface="Times New Roman Ultra-Bold"/>
                <a:ea typeface="Times New Roman Ultra-Bold"/>
                <a:cs typeface="Times New Roman Ultra-Bold"/>
                <a:sym typeface="Times New Roman Ultra-Bold"/>
              </a:rPr>
              <a:t>Future Data</a:t>
            </a:r>
          </a:p>
        </p:txBody>
      </p:sp>
      <p:sp>
        <p:nvSpPr>
          <p:cNvPr name="TextBox 18" id="18"/>
          <p:cNvSpPr txBox="true"/>
          <p:nvPr/>
        </p:nvSpPr>
        <p:spPr>
          <a:xfrm rot="0">
            <a:off x="13930000" y="5962503"/>
            <a:ext cx="4194377"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1F3E1C"/>
                </a:solidFill>
                <a:latin typeface="Times New Roman Ultra-Bold"/>
                <a:ea typeface="Times New Roman Ultra-Bold"/>
                <a:cs typeface="Times New Roman Ultra-Bold"/>
                <a:sym typeface="Times New Roman Ultra-Bold"/>
              </a:rPr>
              <a:t>Models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grpSp>
        <p:nvGrpSpPr>
          <p:cNvPr name="Group 2" id="2"/>
          <p:cNvGrpSpPr/>
          <p:nvPr/>
        </p:nvGrpSpPr>
        <p:grpSpPr>
          <a:xfrm rot="0">
            <a:off x="0" y="5390169"/>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F3E1C"/>
            </a:solidFill>
            <a:ln cap="sq">
              <a:noFill/>
              <a:prstDash val="solid"/>
              <a:miter/>
            </a:ln>
          </p:spPr>
        </p:sp>
        <p:sp>
          <p:nvSpPr>
            <p:cNvPr name="TextBox 4" id="4"/>
            <p:cNvSpPr txBox="true"/>
            <p:nvPr/>
          </p:nvSpPr>
          <p:spPr>
            <a:xfrm>
              <a:off x="0" y="-47625"/>
              <a:ext cx="4816593" cy="860425"/>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Freeform 5" id="5"/>
          <p:cNvSpPr/>
          <p:nvPr/>
        </p:nvSpPr>
        <p:spPr>
          <a:xfrm flipH="false" flipV="false" rot="0">
            <a:off x="12840409" y="-1904562"/>
            <a:ext cx="8837781" cy="8837781"/>
          </a:xfrm>
          <a:custGeom>
            <a:avLst/>
            <a:gdLst/>
            <a:ahLst/>
            <a:cxnLst/>
            <a:rect r="r" b="b" t="t" l="l"/>
            <a:pathLst>
              <a:path h="8837781" w="8837781">
                <a:moveTo>
                  <a:pt x="0" y="0"/>
                </a:moveTo>
                <a:lnTo>
                  <a:pt x="8837782" y="0"/>
                </a:lnTo>
                <a:lnTo>
                  <a:pt x="8837782" y="8837781"/>
                </a:lnTo>
                <a:lnTo>
                  <a:pt x="0" y="8837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24320" y="5666336"/>
            <a:ext cx="3214011" cy="762806"/>
            <a:chOff x="0" y="0"/>
            <a:chExt cx="846488" cy="200904"/>
          </a:xfrm>
        </p:grpSpPr>
        <p:sp>
          <p:nvSpPr>
            <p:cNvPr name="Freeform 7" id="7"/>
            <p:cNvSpPr/>
            <p:nvPr/>
          </p:nvSpPr>
          <p:spPr>
            <a:xfrm flipH="false" flipV="false" rot="0">
              <a:off x="0" y="0"/>
              <a:ext cx="846488" cy="200904"/>
            </a:xfrm>
            <a:custGeom>
              <a:avLst/>
              <a:gdLst/>
              <a:ahLst/>
              <a:cxnLst/>
              <a:rect r="r" b="b" t="t" l="l"/>
              <a:pathLst>
                <a:path h="200904" w="846488">
                  <a:moveTo>
                    <a:pt x="100452" y="0"/>
                  </a:moveTo>
                  <a:lnTo>
                    <a:pt x="746037" y="0"/>
                  </a:lnTo>
                  <a:cubicBezTo>
                    <a:pt x="772678" y="0"/>
                    <a:pt x="798228" y="10583"/>
                    <a:pt x="817067" y="29422"/>
                  </a:cubicBezTo>
                  <a:cubicBezTo>
                    <a:pt x="835905" y="48260"/>
                    <a:pt x="846488" y="73810"/>
                    <a:pt x="846488" y="100452"/>
                  </a:cubicBezTo>
                  <a:lnTo>
                    <a:pt x="846488" y="100452"/>
                  </a:lnTo>
                  <a:cubicBezTo>
                    <a:pt x="846488" y="155930"/>
                    <a:pt x="801515" y="200904"/>
                    <a:pt x="746037" y="200904"/>
                  </a:cubicBezTo>
                  <a:lnTo>
                    <a:pt x="100452" y="200904"/>
                  </a:lnTo>
                  <a:cubicBezTo>
                    <a:pt x="44974" y="200904"/>
                    <a:pt x="0" y="155930"/>
                    <a:pt x="0" y="100452"/>
                  </a:cubicBezTo>
                  <a:lnTo>
                    <a:pt x="0" y="100452"/>
                  </a:lnTo>
                  <a:cubicBezTo>
                    <a:pt x="0" y="44974"/>
                    <a:pt x="44974" y="0"/>
                    <a:pt x="100452" y="0"/>
                  </a:cubicBezTo>
                  <a:close/>
                </a:path>
              </a:pathLst>
            </a:custGeom>
            <a:solidFill>
              <a:srgbClr val="B7DC9A"/>
            </a:solidFill>
          </p:spPr>
        </p:sp>
        <p:sp>
          <p:nvSpPr>
            <p:cNvPr name="TextBox 8" id="8"/>
            <p:cNvSpPr txBox="true"/>
            <p:nvPr/>
          </p:nvSpPr>
          <p:spPr>
            <a:xfrm>
              <a:off x="0" y="-47625"/>
              <a:ext cx="846488" cy="248529"/>
            </a:xfrm>
            <a:prstGeom prst="rect">
              <a:avLst/>
            </a:prstGeom>
          </p:spPr>
          <p:txBody>
            <a:bodyPr anchor="ctr" rtlCol="false" tIns="50800" lIns="50800" bIns="50800" rIns="50800"/>
            <a:lstStyle/>
            <a:p>
              <a:pPr algn="ctr">
                <a:lnSpc>
                  <a:spcPts val="3220"/>
                </a:lnSpc>
              </a:pPr>
            </a:p>
          </p:txBody>
        </p:sp>
      </p:grpSp>
      <p:grpSp>
        <p:nvGrpSpPr>
          <p:cNvPr name="Group 9" id="9"/>
          <p:cNvGrpSpPr/>
          <p:nvPr/>
        </p:nvGrpSpPr>
        <p:grpSpPr>
          <a:xfrm rot="0">
            <a:off x="9162670" y="5617989"/>
            <a:ext cx="4631736" cy="762806"/>
            <a:chOff x="0" y="0"/>
            <a:chExt cx="1219881" cy="200904"/>
          </a:xfrm>
        </p:grpSpPr>
        <p:sp>
          <p:nvSpPr>
            <p:cNvPr name="Freeform 10" id="10"/>
            <p:cNvSpPr/>
            <p:nvPr/>
          </p:nvSpPr>
          <p:spPr>
            <a:xfrm flipH="false" flipV="false" rot="0">
              <a:off x="0" y="0"/>
              <a:ext cx="1219881" cy="200904"/>
            </a:xfrm>
            <a:custGeom>
              <a:avLst/>
              <a:gdLst/>
              <a:ahLst/>
              <a:cxnLst/>
              <a:rect r="r" b="b" t="t" l="l"/>
              <a:pathLst>
                <a:path h="200904" w="1219881">
                  <a:moveTo>
                    <a:pt x="85246" y="0"/>
                  </a:moveTo>
                  <a:lnTo>
                    <a:pt x="1134635" y="0"/>
                  </a:lnTo>
                  <a:cubicBezTo>
                    <a:pt x="1181715" y="0"/>
                    <a:pt x="1219881" y="38166"/>
                    <a:pt x="1219881" y="85246"/>
                  </a:cubicBezTo>
                  <a:lnTo>
                    <a:pt x="1219881" y="115657"/>
                  </a:lnTo>
                  <a:cubicBezTo>
                    <a:pt x="1219881" y="138266"/>
                    <a:pt x="1210900" y="159949"/>
                    <a:pt x="1194913" y="175936"/>
                  </a:cubicBezTo>
                  <a:cubicBezTo>
                    <a:pt x="1178926" y="191922"/>
                    <a:pt x="1157244" y="200904"/>
                    <a:pt x="1134635" y="200904"/>
                  </a:cubicBezTo>
                  <a:lnTo>
                    <a:pt x="85246" y="200904"/>
                  </a:lnTo>
                  <a:cubicBezTo>
                    <a:pt x="38166" y="200904"/>
                    <a:pt x="0" y="162738"/>
                    <a:pt x="0" y="115657"/>
                  </a:cubicBezTo>
                  <a:lnTo>
                    <a:pt x="0" y="85246"/>
                  </a:lnTo>
                  <a:cubicBezTo>
                    <a:pt x="0" y="38166"/>
                    <a:pt x="38166" y="0"/>
                    <a:pt x="85246" y="0"/>
                  </a:cubicBezTo>
                  <a:close/>
                </a:path>
              </a:pathLst>
            </a:custGeom>
            <a:solidFill>
              <a:srgbClr val="B7DC9A"/>
            </a:solidFill>
          </p:spPr>
        </p:sp>
        <p:sp>
          <p:nvSpPr>
            <p:cNvPr name="TextBox 11" id="11"/>
            <p:cNvSpPr txBox="true"/>
            <p:nvPr/>
          </p:nvSpPr>
          <p:spPr>
            <a:xfrm>
              <a:off x="0" y="-47625"/>
              <a:ext cx="1219881" cy="248529"/>
            </a:xfrm>
            <a:prstGeom prst="rect">
              <a:avLst/>
            </a:prstGeom>
          </p:spPr>
          <p:txBody>
            <a:bodyPr anchor="ctr" rtlCol="false" tIns="50800" lIns="50800" bIns="50800" rIns="50800"/>
            <a:lstStyle/>
            <a:p>
              <a:pPr algn="ctr">
                <a:lnSpc>
                  <a:spcPts val="3220"/>
                </a:lnSpc>
              </a:pPr>
            </a:p>
          </p:txBody>
        </p:sp>
      </p:grpSp>
      <p:sp>
        <p:nvSpPr>
          <p:cNvPr name="TextBox 12" id="12"/>
          <p:cNvSpPr txBox="true"/>
          <p:nvPr/>
        </p:nvSpPr>
        <p:spPr>
          <a:xfrm rot="0">
            <a:off x="9385103" y="6733220"/>
            <a:ext cx="5317656" cy="1146808"/>
          </a:xfrm>
          <a:prstGeom prst="rect">
            <a:avLst/>
          </a:prstGeom>
        </p:spPr>
        <p:txBody>
          <a:bodyPr anchor="t" rtlCol="false" tIns="0" lIns="0" bIns="0" rIns="0">
            <a:spAutoFit/>
          </a:bodyPr>
          <a:lstStyle/>
          <a:p>
            <a:pPr algn="just">
              <a:lnSpc>
                <a:spcPts val="2940"/>
              </a:lnSpc>
            </a:pPr>
            <a:r>
              <a:rPr lang="en-US" sz="2100" b="true">
                <a:solidFill>
                  <a:srgbClr val="B8C2AC"/>
                </a:solidFill>
                <a:latin typeface="Times New Roman Bold"/>
                <a:ea typeface="Times New Roman Bold"/>
                <a:cs typeface="Times New Roman Bold"/>
                <a:sym typeface="Times New Roman Bold"/>
              </a:rPr>
              <a:t>The R² score was used to evaluate model performance, with scores ranging from 60% to 70%.</a:t>
            </a:r>
          </a:p>
        </p:txBody>
      </p:sp>
      <p:sp>
        <p:nvSpPr>
          <p:cNvPr name="TextBox 13" id="13"/>
          <p:cNvSpPr txBox="true"/>
          <p:nvPr/>
        </p:nvSpPr>
        <p:spPr>
          <a:xfrm rot="0">
            <a:off x="866753" y="6723695"/>
            <a:ext cx="3465146" cy="836928"/>
          </a:xfrm>
          <a:prstGeom prst="rect">
            <a:avLst/>
          </a:prstGeom>
        </p:spPr>
        <p:txBody>
          <a:bodyPr anchor="t" rtlCol="false" tIns="0" lIns="0" bIns="0" rIns="0">
            <a:spAutoFit/>
          </a:bodyPr>
          <a:lstStyle/>
          <a:p>
            <a:pPr algn="just" marL="496585" indent="-248293" lvl="1">
              <a:lnSpc>
                <a:spcPts val="3220"/>
              </a:lnSpc>
              <a:buAutoNum type="arabicPeriod" startAt="1"/>
            </a:pPr>
            <a:r>
              <a:rPr lang="en-US" b="true" sz="2300">
                <a:solidFill>
                  <a:srgbClr val="B8C2AC"/>
                </a:solidFill>
                <a:latin typeface="Times New Roman Bold"/>
                <a:ea typeface="Times New Roman Bold"/>
                <a:cs typeface="Times New Roman Bold"/>
                <a:sym typeface="Times New Roman Bold"/>
              </a:rPr>
              <a:t> Linear Regression</a:t>
            </a:r>
          </a:p>
          <a:p>
            <a:pPr algn="just" marL="496585" indent="-248293" lvl="1">
              <a:lnSpc>
                <a:spcPts val="3220"/>
              </a:lnSpc>
              <a:buAutoNum type="arabicPeriod" startAt="1"/>
            </a:pPr>
            <a:r>
              <a:rPr lang="en-US" b="true" sz="2300">
                <a:solidFill>
                  <a:srgbClr val="B8C2AC"/>
                </a:solidFill>
                <a:latin typeface="Times New Roman Bold"/>
                <a:ea typeface="Times New Roman Bold"/>
                <a:cs typeface="Times New Roman Bold"/>
                <a:sym typeface="Times New Roman Bold"/>
              </a:rPr>
              <a:t> Random Forest</a:t>
            </a:r>
          </a:p>
        </p:txBody>
      </p:sp>
      <p:sp>
        <p:nvSpPr>
          <p:cNvPr name="Freeform 14" id="14"/>
          <p:cNvSpPr/>
          <p:nvPr/>
        </p:nvSpPr>
        <p:spPr>
          <a:xfrm flipH="false" flipV="false" rot="0">
            <a:off x="5528601" y="5999392"/>
            <a:ext cx="13030660" cy="9855917"/>
          </a:xfrm>
          <a:custGeom>
            <a:avLst/>
            <a:gdLst/>
            <a:ahLst/>
            <a:cxnLst/>
            <a:rect r="r" b="b" t="t" l="l"/>
            <a:pathLst>
              <a:path h="9855917" w="13030660">
                <a:moveTo>
                  <a:pt x="0" y="0"/>
                </a:moveTo>
                <a:lnTo>
                  <a:pt x="13030660" y="0"/>
                </a:lnTo>
                <a:lnTo>
                  <a:pt x="13030660" y="9855917"/>
                </a:lnTo>
                <a:lnTo>
                  <a:pt x="0" y="9855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5" id="15"/>
          <p:cNvSpPr/>
          <p:nvPr/>
        </p:nvSpPr>
        <p:spPr>
          <a:xfrm flipH="false" flipV="false" rot="0">
            <a:off x="-3200151" y="7230870"/>
            <a:ext cx="7045593" cy="7045593"/>
          </a:xfrm>
          <a:custGeom>
            <a:avLst/>
            <a:gdLst/>
            <a:ahLst/>
            <a:cxnLst/>
            <a:rect r="r" b="b" t="t" l="l"/>
            <a:pathLst>
              <a:path h="7045593" w="7045593">
                <a:moveTo>
                  <a:pt x="0" y="0"/>
                </a:moveTo>
                <a:lnTo>
                  <a:pt x="7045593" y="0"/>
                </a:lnTo>
                <a:lnTo>
                  <a:pt x="7045593"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028700" y="885825"/>
            <a:ext cx="10089224" cy="987425"/>
          </a:xfrm>
          <a:prstGeom prst="rect">
            <a:avLst/>
          </a:prstGeom>
        </p:spPr>
        <p:txBody>
          <a:bodyPr anchor="t" rtlCol="false" tIns="0" lIns="0" bIns="0" rIns="0">
            <a:spAutoFit/>
          </a:bodyPr>
          <a:lstStyle/>
          <a:p>
            <a:pPr algn="l" marL="0" indent="0" lvl="0">
              <a:lnSpc>
                <a:spcPts val="6984"/>
              </a:lnSpc>
              <a:spcBef>
                <a:spcPct val="0"/>
              </a:spcBef>
            </a:pPr>
            <a:r>
              <a:rPr lang="en-US" b="true" sz="5499">
                <a:solidFill>
                  <a:srgbClr val="FFFFFF"/>
                </a:solidFill>
                <a:latin typeface="Times New Roman Ultra-Bold"/>
                <a:ea typeface="Times New Roman Ultra-Bold"/>
                <a:cs typeface="Times New Roman Ultra-Bold"/>
                <a:sym typeface="Times New Roman Ultra-Bold"/>
              </a:rPr>
              <a:t>Dataset:</a:t>
            </a:r>
          </a:p>
        </p:txBody>
      </p:sp>
      <p:sp>
        <p:nvSpPr>
          <p:cNvPr name="TextBox 17" id="17"/>
          <p:cNvSpPr txBox="true"/>
          <p:nvPr/>
        </p:nvSpPr>
        <p:spPr>
          <a:xfrm rot="0">
            <a:off x="8930180" y="5733328"/>
            <a:ext cx="5096716" cy="436878"/>
          </a:xfrm>
          <a:prstGeom prst="rect">
            <a:avLst/>
          </a:prstGeom>
        </p:spPr>
        <p:txBody>
          <a:bodyPr anchor="t" rtlCol="false" tIns="0" lIns="0" bIns="0" rIns="0">
            <a:spAutoFit/>
          </a:bodyPr>
          <a:lstStyle/>
          <a:p>
            <a:pPr algn="ctr">
              <a:lnSpc>
                <a:spcPts val="3220"/>
              </a:lnSpc>
            </a:pPr>
            <a:r>
              <a:rPr lang="en-US" sz="2300" b="true">
                <a:solidFill>
                  <a:srgbClr val="1B1F19"/>
                </a:solidFill>
                <a:latin typeface="Times New Roman Ultra-Bold"/>
                <a:ea typeface="Times New Roman Ultra-Bold"/>
                <a:cs typeface="Times New Roman Ultra-Bold"/>
                <a:sym typeface="Times New Roman Ultra-Bold"/>
              </a:rPr>
              <a:t>Model Performance</a:t>
            </a:r>
          </a:p>
        </p:txBody>
      </p:sp>
      <p:sp>
        <p:nvSpPr>
          <p:cNvPr name="TextBox 18" id="18"/>
          <p:cNvSpPr txBox="true"/>
          <p:nvPr/>
        </p:nvSpPr>
        <p:spPr>
          <a:xfrm rot="0">
            <a:off x="824320" y="2002301"/>
            <a:ext cx="13878439" cy="3387088"/>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D7DECE"/>
                </a:solidFill>
                <a:latin typeface="Times New Roman Bold"/>
                <a:ea typeface="Times New Roman Bold"/>
                <a:cs typeface="Times New Roman Bold"/>
                <a:sym typeface="Times New Roman Bold"/>
              </a:rPr>
              <a:t>The d</a:t>
            </a:r>
            <a:r>
              <a:rPr lang="en-US" b="true" sz="2400" strike="noStrike" u="none">
                <a:solidFill>
                  <a:srgbClr val="D7DECE"/>
                </a:solidFill>
                <a:latin typeface="Times New Roman Bold"/>
                <a:ea typeface="Times New Roman Bold"/>
                <a:cs typeface="Times New Roman Bold"/>
                <a:sym typeface="Times New Roman Bold"/>
              </a:rPr>
              <a:t>ataset combines station-level observational data and coarse-resolution climate model data:</a:t>
            </a:r>
          </a:p>
          <a:p>
            <a:pPr algn="just" marL="518175" indent="-259087" lvl="1">
              <a:lnSpc>
                <a:spcPts val="3360"/>
              </a:lnSpc>
              <a:buFont typeface="Arial"/>
              <a:buChar char="•"/>
            </a:pPr>
            <a:r>
              <a:rPr lang="en-US" b="true" sz="2400" strike="noStrike" u="none">
                <a:solidFill>
                  <a:srgbClr val="D7DECE"/>
                </a:solidFill>
                <a:latin typeface="Times New Roman Bold"/>
                <a:ea typeface="Times New Roman Bold"/>
                <a:cs typeface="Times New Roman Bold"/>
                <a:sym typeface="Times New Roman Bold"/>
              </a:rPr>
              <a:t>Station Data (1980–2017)</a:t>
            </a:r>
          </a:p>
          <a:p>
            <a:pPr algn="just" marL="1036349" indent="-345450" lvl="2">
              <a:lnSpc>
                <a:spcPts val="3360"/>
              </a:lnSpc>
              <a:spcBef>
                <a:spcPct val="0"/>
              </a:spcBef>
              <a:buFont typeface="Arial"/>
              <a:buChar char="⚬"/>
            </a:pPr>
            <a:r>
              <a:rPr lang="en-US" b="true" sz="2400" strike="noStrike" u="none">
                <a:solidFill>
                  <a:srgbClr val="D7DECE"/>
                </a:solidFill>
                <a:latin typeface="Times New Roman Bold"/>
                <a:ea typeface="Times New Roman Bold"/>
                <a:cs typeface="Times New Roman Bold"/>
                <a:sym typeface="Times New Roman Bold"/>
              </a:rPr>
              <a:t>Real, high-resolution data recorded at meteorological stations.</a:t>
            </a:r>
          </a:p>
          <a:p>
            <a:pPr algn="just" marL="1036349" indent="-345450" lvl="2">
              <a:lnSpc>
                <a:spcPts val="3360"/>
              </a:lnSpc>
              <a:spcBef>
                <a:spcPct val="0"/>
              </a:spcBef>
              <a:buFont typeface="Arial"/>
              <a:buChar char="⚬"/>
            </a:pPr>
            <a:r>
              <a:rPr lang="en-US" b="true" sz="2400" strike="noStrike" u="none">
                <a:solidFill>
                  <a:srgbClr val="D7DECE"/>
                </a:solidFill>
                <a:latin typeface="Times New Roman Bold"/>
                <a:ea typeface="Times New Roman Bold"/>
                <a:cs typeface="Times New Roman Bold"/>
                <a:sym typeface="Times New Roman Bold"/>
              </a:rPr>
              <a:t>Provides historical observations for model training.</a:t>
            </a:r>
          </a:p>
          <a:p>
            <a:pPr algn="just" marL="518175" indent="-259087" lvl="1">
              <a:lnSpc>
                <a:spcPts val="3360"/>
              </a:lnSpc>
              <a:buFont typeface="Arial"/>
              <a:buChar char="•"/>
            </a:pPr>
            <a:r>
              <a:rPr lang="en-US" b="true" sz="2400" strike="noStrike" u="none">
                <a:solidFill>
                  <a:srgbClr val="D7DECE"/>
                </a:solidFill>
                <a:latin typeface="Times New Roman Bold"/>
                <a:ea typeface="Times New Roman Bold"/>
                <a:cs typeface="Times New Roman Bold"/>
                <a:sym typeface="Times New Roman Bold"/>
              </a:rPr>
              <a:t>Coarse-Resolution Model Data (2006–2099)</a:t>
            </a:r>
          </a:p>
          <a:p>
            <a:pPr algn="just" marL="1036349" indent="-345450" lvl="2">
              <a:lnSpc>
                <a:spcPts val="3360"/>
              </a:lnSpc>
              <a:spcBef>
                <a:spcPct val="0"/>
              </a:spcBef>
              <a:buFont typeface="Arial"/>
              <a:buChar char="⚬"/>
            </a:pPr>
            <a:r>
              <a:rPr lang="en-US" b="true" sz="2400" strike="noStrike" u="none">
                <a:solidFill>
                  <a:srgbClr val="D7DECE"/>
                </a:solidFill>
                <a:latin typeface="Times New Roman Bold"/>
                <a:ea typeface="Times New Roman Bold"/>
                <a:cs typeface="Times New Roman Bold"/>
                <a:sym typeface="Times New Roman Bold"/>
              </a:rPr>
              <a:t>Simulated climate data under various emission scenarios.</a:t>
            </a:r>
          </a:p>
          <a:p>
            <a:pPr algn="just" marL="1036349" indent="-345450" lvl="2">
              <a:lnSpc>
                <a:spcPts val="3360"/>
              </a:lnSpc>
              <a:spcBef>
                <a:spcPct val="0"/>
              </a:spcBef>
              <a:buFont typeface="Arial"/>
              <a:buChar char="⚬"/>
            </a:pPr>
            <a:r>
              <a:rPr lang="en-US" b="true" sz="2400" strike="noStrike" u="none">
                <a:solidFill>
                  <a:srgbClr val="D7DECE"/>
                </a:solidFill>
                <a:latin typeface="Times New Roman Bold"/>
                <a:ea typeface="Times New Roman Bold"/>
                <a:cs typeface="Times New Roman Bold"/>
                <a:sym typeface="Times New Roman Bold"/>
              </a:rPr>
              <a:t>Low-resolution, covering large geographic areas.</a:t>
            </a:r>
          </a:p>
          <a:p>
            <a:pPr algn="just" marL="0" indent="0" lvl="0">
              <a:lnSpc>
                <a:spcPts val="3360"/>
              </a:lnSpc>
              <a:spcBef>
                <a:spcPct val="0"/>
              </a:spcBef>
            </a:pPr>
          </a:p>
        </p:txBody>
      </p:sp>
      <p:sp>
        <p:nvSpPr>
          <p:cNvPr name="TextBox 19" id="19"/>
          <p:cNvSpPr txBox="true"/>
          <p:nvPr/>
        </p:nvSpPr>
        <p:spPr>
          <a:xfrm rot="0">
            <a:off x="866753" y="5781675"/>
            <a:ext cx="3171579" cy="436878"/>
          </a:xfrm>
          <a:prstGeom prst="rect">
            <a:avLst/>
          </a:prstGeom>
        </p:spPr>
        <p:txBody>
          <a:bodyPr anchor="t" rtlCol="false" tIns="0" lIns="0" bIns="0" rIns="0">
            <a:spAutoFit/>
          </a:bodyPr>
          <a:lstStyle/>
          <a:p>
            <a:pPr algn="ctr">
              <a:lnSpc>
                <a:spcPts val="3220"/>
              </a:lnSpc>
            </a:pPr>
            <a:r>
              <a:rPr lang="en-US" sz="2300" b="true">
                <a:solidFill>
                  <a:srgbClr val="1B1F19"/>
                </a:solidFill>
                <a:latin typeface="Times New Roman Ultra-Bold"/>
                <a:ea typeface="Times New Roman Ultra-Bold"/>
                <a:cs typeface="Times New Roman Ultra-Bold"/>
                <a:sym typeface="Times New Roman Ultra-Bold"/>
              </a:rPr>
              <a:t>Models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34109" y="5029747"/>
            <a:ext cx="9939735" cy="8692464"/>
            <a:chOff x="0" y="0"/>
            <a:chExt cx="1035094" cy="905207"/>
          </a:xfrm>
        </p:grpSpPr>
        <p:sp>
          <p:nvSpPr>
            <p:cNvPr name="Freeform 3" id="3"/>
            <p:cNvSpPr/>
            <p:nvPr/>
          </p:nvSpPr>
          <p:spPr>
            <a:xfrm flipH="false" flipV="false" rot="0">
              <a:off x="0" y="0"/>
              <a:ext cx="1035094" cy="905207"/>
            </a:xfrm>
            <a:custGeom>
              <a:avLst/>
              <a:gdLst/>
              <a:ahLst/>
              <a:cxnLst/>
              <a:rect r="r" b="b" t="t" l="l"/>
              <a:pathLst>
                <a:path h="905207" w="1035094">
                  <a:moveTo>
                    <a:pt x="517547" y="0"/>
                  </a:moveTo>
                  <a:cubicBezTo>
                    <a:pt x="231714" y="0"/>
                    <a:pt x="0" y="202638"/>
                    <a:pt x="0" y="452604"/>
                  </a:cubicBezTo>
                  <a:cubicBezTo>
                    <a:pt x="0" y="702570"/>
                    <a:pt x="231714" y="905207"/>
                    <a:pt x="517547" y="905207"/>
                  </a:cubicBezTo>
                  <a:cubicBezTo>
                    <a:pt x="803380" y="905207"/>
                    <a:pt x="1035094" y="702570"/>
                    <a:pt x="1035094" y="452604"/>
                  </a:cubicBezTo>
                  <a:cubicBezTo>
                    <a:pt x="1035094" y="202638"/>
                    <a:pt x="803380" y="0"/>
                    <a:pt x="517547" y="0"/>
                  </a:cubicBezTo>
                  <a:close/>
                </a:path>
              </a:pathLst>
            </a:custGeom>
            <a:gradFill rotWithShape="true">
              <a:gsLst>
                <a:gs pos="0">
                  <a:srgbClr val="4C6637">
                    <a:alpha val="100000"/>
                  </a:srgbClr>
                </a:gs>
                <a:gs pos="100000">
                  <a:srgbClr val="90B572">
                    <a:alpha val="100000"/>
                  </a:srgbClr>
                </a:gs>
              </a:gsLst>
              <a:lin ang="0"/>
            </a:gradFill>
            <a:ln cap="sq">
              <a:noFill/>
              <a:prstDash val="solid"/>
              <a:miter/>
            </a:ln>
          </p:spPr>
        </p:sp>
        <p:sp>
          <p:nvSpPr>
            <p:cNvPr name="TextBox 4" id="4"/>
            <p:cNvSpPr txBox="true"/>
            <p:nvPr/>
          </p:nvSpPr>
          <p:spPr>
            <a:xfrm>
              <a:off x="97040" y="37238"/>
              <a:ext cx="841014" cy="783106"/>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10896640" y="3319277"/>
            <a:ext cx="6059892" cy="5552526"/>
            <a:chOff x="0" y="0"/>
            <a:chExt cx="921535" cy="844380"/>
          </a:xfrm>
        </p:grpSpPr>
        <p:sp>
          <p:nvSpPr>
            <p:cNvPr name="Freeform 6" id="6"/>
            <p:cNvSpPr/>
            <p:nvPr/>
          </p:nvSpPr>
          <p:spPr>
            <a:xfrm flipH="false" flipV="false" rot="0">
              <a:off x="0" y="0"/>
              <a:ext cx="921535" cy="844380"/>
            </a:xfrm>
            <a:custGeom>
              <a:avLst/>
              <a:gdLst/>
              <a:ahLst/>
              <a:cxnLst/>
              <a:rect r="r" b="b" t="t" l="l"/>
              <a:pathLst>
                <a:path h="844380" w="921535">
                  <a:moveTo>
                    <a:pt x="460768" y="0"/>
                  </a:moveTo>
                  <a:cubicBezTo>
                    <a:pt x="206293" y="0"/>
                    <a:pt x="0" y="189021"/>
                    <a:pt x="0" y="422190"/>
                  </a:cubicBezTo>
                  <a:cubicBezTo>
                    <a:pt x="0" y="655359"/>
                    <a:pt x="206293" y="844380"/>
                    <a:pt x="460768" y="844380"/>
                  </a:cubicBezTo>
                  <a:cubicBezTo>
                    <a:pt x="715243" y="844380"/>
                    <a:pt x="921535" y="655359"/>
                    <a:pt x="921535" y="422190"/>
                  </a:cubicBezTo>
                  <a:cubicBezTo>
                    <a:pt x="921535" y="189021"/>
                    <a:pt x="715243" y="0"/>
                    <a:pt x="460768" y="0"/>
                  </a:cubicBezTo>
                  <a:close/>
                </a:path>
              </a:pathLst>
            </a:custGeom>
            <a:blipFill>
              <a:blip r:embed="rId2"/>
              <a:stretch>
                <a:fillRect l="-18763" t="0" r="-18763" b="0"/>
              </a:stretch>
            </a:blipFill>
          </p:spPr>
        </p:sp>
      </p:grpSp>
      <p:sp>
        <p:nvSpPr>
          <p:cNvPr name="TextBox 7" id="7"/>
          <p:cNvSpPr txBox="true"/>
          <p:nvPr/>
        </p:nvSpPr>
        <p:spPr>
          <a:xfrm rot="0">
            <a:off x="2065694" y="4314102"/>
            <a:ext cx="10070821" cy="1250315"/>
          </a:xfrm>
          <a:prstGeom prst="rect">
            <a:avLst/>
          </a:prstGeom>
        </p:spPr>
        <p:txBody>
          <a:bodyPr anchor="t" rtlCol="false" tIns="0" lIns="0" bIns="0" rIns="0">
            <a:spAutoFit/>
          </a:bodyPr>
          <a:lstStyle/>
          <a:p>
            <a:pPr algn="just" marL="0" indent="0" lvl="0">
              <a:lnSpc>
                <a:spcPts val="8889"/>
              </a:lnSpc>
              <a:spcBef>
                <a:spcPct val="0"/>
              </a:spcBef>
            </a:pPr>
            <a:r>
              <a:rPr lang="en-US" b="true" sz="6999">
                <a:solidFill>
                  <a:srgbClr val="244721"/>
                </a:solidFill>
                <a:latin typeface="Times New Roman Ultra-Bold"/>
                <a:ea typeface="Times New Roman Ultra-Bold"/>
                <a:cs typeface="Times New Roman Ultra-Bold"/>
                <a:sym typeface="Times New Roman Ultra-Bold"/>
              </a:rPr>
              <a:t>Tools and Techniques</a:t>
            </a:r>
          </a:p>
        </p:txBody>
      </p:sp>
      <p:sp>
        <p:nvSpPr>
          <p:cNvPr name="Freeform 8" id="8"/>
          <p:cNvSpPr/>
          <p:nvPr/>
        </p:nvSpPr>
        <p:spPr>
          <a:xfrm flipH="false" flipV="false" rot="0">
            <a:off x="-4038579" y="-3271269"/>
            <a:ext cx="8599937" cy="8599937"/>
          </a:xfrm>
          <a:custGeom>
            <a:avLst/>
            <a:gdLst/>
            <a:ahLst/>
            <a:cxnLst/>
            <a:rect r="r" b="b" t="t" l="l"/>
            <a:pathLst>
              <a:path h="8599937" w="8599937">
                <a:moveTo>
                  <a:pt x="0" y="0"/>
                </a:moveTo>
                <a:lnTo>
                  <a:pt x="8599937" y="0"/>
                </a:lnTo>
                <a:lnTo>
                  <a:pt x="8599937" y="8599938"/>
                </a:lnTo>
                <a:lnTo>
                  <a:pt x="0" y="8599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33207" y="9258300"/>
            <a:ext cx="1952833" cy="323105"/>
          </a:xfrm>
          <a:custGeom>
            <a:avLst/>
            <a:gdLst/>
            <a:ahLst/>
            <a:cxnLst/>
            <a:rect r="r" b="b" t="t" l="l"/>
            <a:pathLst>
              <a:path h="323105" w="1952833">
                <a:moveTo>
                  <a:pt x="0" y="0"/>
                </a:moveTo>
                <a:lnTo>
                  <a:pt x="1952833" y="0"/>
                </a:lnTo>
                <a:lnTo>
                  <a:pt x="1952833" y="323105"/>
                </a:lnTo>
                <a:lnTo>
                  <a:pt x="0" y="323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64156" y="6897307"/>
            <a:ext cx="9695434" cy="9695434"/>
          </a:xfrm>
          <a:custGeom>
            <a:avLst/>
            <a:gdLst/>
            <a:ahLst/>
            <a:cxnLst/>
            <a:rect r="r" b="b" t="t" l="l"/>
            <a:pathLst>
              <a:path h="9695434" w="9695434">
                <a:moveTo>
                  <a:pt x="0" y="0"/>
                </a:moveTo>
                <a:lnTo>
                  <a:pt x="9695435" y="0"/>
                </a:lnTo>
                <a:lnTo>
                  <a:pt x="9695435" y="9695435"/>
                </a:lnTo>
                <a:lnTo>
                  <a:pt x="0" y="9695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2998336" y="7086184"/>
            <a:ext cx="7646819" cy="6492845"/>
          </a:xfrm>
          <a:custGeom>
            <a:avLst/>
            <a:gdLst/>
            <a:ahLst/>
            <a:cxnLst/>
            <a:rect r="r" b="b" t="t" l="l"/>
            <a:pathLst>
              <a:path h="6492845" w="7646819">
                <a:moveTo>
                  <a:pt x="0" y="6492845"/>
                </a:moveTo>
                <a:lnTo>
                  <a:pt x="7646819" y="6492845"/>
                </a:lnTo>
                <a:lnTo>
                  <a:pt x="7646819" y="0"/>
                </a:lnTo>
                <a:lnTo>
                  <a:pt x="0" y="0"/>
                </a:lnTo>
                <a:lnTo>
                  <a:pt x="0" y="649284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2571447" y="6726908"/>
            <a:ext cx="7646819" cy="6492845"/>
          </a:xfrm>
          <a:custGeom>
            <a:avLst/>
            <a:gdLst/>
            <a:ahLst/>
            <a:cxnLst/>
            <a:rect r="r" b="b" t="t" l="l"/>
            <a:pathLst>
              <a:path h="6492845" w="7646819">
                <a:moveTo>
                  <a:pt x="7646820" y="6492845"/>
                </a:moveTo>
                <a:lnTo>
                  <a:pt x="0" y="6492845"/>
                </a:lnTo>
                <a:lnTo>
                  <a:pt x="0" y="0"/>
                </a:lnTo>
                <a:lnTo>
                  <a:pt x="7646820" y="0"/>
                </a:lnTo>
                <a:lnTo>
                  <a:pt x="7646820" y="6492845"/>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251963" y="3148979"/>
            <a:ext cx="4157146" cy="1879428"/>
            <a:chOff x="0" y="0"/>
            <a:chExt cx="1094886" cy="494993"/>
          </a:xfrm>
        </p:grpSpPr>
        <p:sp>
          <p:nvSpPr>
            <p:cNvPr name="Freeform 6" id="6"/>
            <p:cNvSpPr/>
            <p:nvPr/>
          </p:nvSpPr>
          <p:spPr>
            <a:xfrm flipH="false" flipV="false" rot="0">
              <a:off x="0" y="0"/>
              <a:ext cx="1094886" cy="494993"/>
            </a:xfrm>
            <a:custGeom>
              <a:avLst/>
              <a:gdLst/>
              <a:ahLst/>
              <a:cxnLst/>
              <a:rect r="r" b="b" t="t" l="l"/>
              <a:pathLst>
                <a:path h="494993" w="1094886">
                  <a:moveTo>
                    <a:pt x="50283" y="0"/>
                  </a:moveTo>
                  <a:lnTo>
                    <a:pt x="1044604" y="0"/>
                  </a:lnTo>
                  <a:cubicBezTo>
                    <a:pt x="1072374" y="0"/>
                    <a:pt x="1094886" y="22512"/>
                    <a:pt x="1094886" y="50283"/>
                  </a:cubicBezTo>
                  <a:lnTo>
                    <a:pt x="1094886" y="444711"/>
                  </a:lnTo>
                  <a:cubicBezTo>
                    <a:pt x="1094886" y="472481"/>
                    <a:pt x="1072374" y="494993"/>
                    <a:pt x="1044604" y="494993"/>
                  </a:cubicBezTo>
                  <a:lnTo>
                    <a:pt x="50283" y="494993"/>
                  </a:lnTo>
                  <a:cubicBezTo>
                    <a:pt x="22512" y="494993"/>
                    <a:pt x="0" y="472481"/>
                    <a:pt x="0" y="444711"/>
                  </a:cubicBezTo>
                  <a:lnTo>
                    <a:pt x="0" y="50283"/>
                  </a:lnTo>
                  <a:cubicBezTo>
                    <a:pt x="0" y="22512"/>
                    <a:pt x="22512" y="0"/>
                    <a:pt x="50283" y="0"/>
                  </a:cubicBezTo>
                  <a:close/>
                </a:path>
              </a:pathLst>
            </a:custGeom>
            <a:solidFill>
              <a:srgbClr val="E2EEDA"/>
            </a:solidFill>
            <a:ln cap="rnd">
              <a:noFill/>
              <a:prstDash val="solid"/>
              <a:round/>
            </a:ln>
          </p:spPr>
        </p:sp>
        <p:sp>
          <p:nvSpPr>
            <p:cNvPr name="TextBox 7" id="7"/>
            <p:cNvSpPr txBox="true"/>
            <p:nvPr/>
          </p:nvSpPr>
          <p:spPr>
            <a:xfrm>
              <a:off x="0" y="-47625"/>
              <a:ext cx="1094886" cy="542618"/>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8" id="8"/>
          <p:cNvSpPr txBox="true"/>
          <p:nvPr/>
        </p:nvSpPr>
        <p:spPr>
          <a:xfrm rot="0">
            <a:off x="-1513846" y="362267"/>
            <a:ext cx="9159687" cy="1161415"/>
          </a:xfrm>
          <a:prstGeom prst="rect">
            <a:avLst/>
          </a:prstGeom>
        </p:spPr>
        <p:txBody>
          <a:bodyPr anchor="t" rtlCol="false" tIns="0" lIns="0" bIns="0" rIns="0">
            <a:spAutoFit/>
          </a:bodyPr>
          <a:lstStyle/>
          <a:p>
            <a:pPr algn="ctr" marL="0" indent="0" lvl="0">
              <a:lnSpc>
                <a:spcPts val="8254"/>
              </a:lnSpc>
              <a:spcBef>
                <a:spcPct val="0"/>
              </a:spcBef>
            </a:pPr>
            <a:r>
              <a:rPr lang="en-US" b="true" sz="6499">
                <a:solidFill>
                  <a:srgbClr val="447140"/>
                </a:solidFill>
                <a:latin typeface="Akzidenz-Grotesk Heavy"/>
                <a:ea typeface="Akzidenz-Grotesk Heavy"/>
                <a:cs typeface="Akzidenz-Grotesk Heavy"/>
                <a:sym typeface="Akzidenz-Grotesk Heavy"/>
              </a:rPr>
              <a:t>Libraries</a:t>
            </a:r>
          </a:p>
        </p:txBody>
      </p:sp>
      <p:grpSp>
        <p:nvGrpSpPr>
          <p:cNvPr name="Group 9" id="9"/>
          <p:cNvGrpSpPr/>
          <p:nvPr/>
        </p:nvGrpSpPr>
        <p:grpSpPr>
          <a:xfrm rot="0">
            <a:off x="1251963" y="1955303"/>
            <a:ext cx="4157146" cy="888876"/>
            <a:chOff x="0" y="0"/>
            <a:chExt cx="1094886" cy="234107"/>
          </a:xfrm>
        </p:grpSpPr>
        <p:sp>
          <p:nvSpPr>
            <p:cNvPr name="Freeform 10" id="10"/>
            <p:cNvSpPr/>
            <p:nvPr/>
          </p:nvSpPr>
          <p:spPr>
            <a:xfrm flipH="false" flipV="false" rot="0">
              <a:off x="0" y="0"/>
              <a:ext cx="1094886" cy="234107"/>
            </a:xfrm>
            <a:custGeom>
              <a:avLst/>
              <a:gdLst/>
              <a:ahLst/>
              <a:cxnLst/>
              <a:rect r="r" b="b" t="t" l="l"/>
              <a:pathLst>
                <a:path h="234107" w="1094886">
                  <a:moveTo>
                    <a:pt x="94978" y="0"/>
                  </a:moveTo>
                  <a:lnTo>
                    <a:pt x="999908" y="0"/>
                  </a:lnTo>
                  <a:cubicBezTo>
                    <a:pt x="1052363" y="0"/>
                    <a:pt x="1094886" y="42523"/>
                    <a:pt x="1094886" y="94978"/>
                  </a:cubicBezTo>
                  <a:lnTo>
                    <a:pt x="1094886" y="139129"/>
                  </a:lnTo>
                  <a:cubicBezTo>
                    <a:pt x="1094886" y="164319"/>
                    <a:pt x="1084880" y="188477"/>
                    <a:pt x="1067068" y="206289"/>
                  </a:cubicBezTo>
                  <a:cubicBezTo>
                    <a:pt x="1049256" y="224101"/>
                    <a:pt x="1025098" y="234107"/>
                    <a:pt x="999908" y="234107"/>
                  </a:cubicBezTo>
                  <a:lnTo>
                    <a:pt x="94978" y="234107"/>
                  </a:lnTo>
                  <a:cubicBezTo>
                    <a:pt x="42523" y="234107"/>
                    <a:pt x="0" y="191584"/>
                    <a:pt x="0" y="139129"/>
                  </a:cubicBezTo>
                  <a:lnTo>
                    <a:pt x="0" y="94978"/>
                  </a:lnTo>
                  <a:cubicBezTo>
                    <a:pt x="0" y="69788"/>
                    <a:pt x="10007" y="45630"/>
                    <a:pt x="27818" y="27818"/>
                  </a:cubicBezTo>
                  <a:cubicBezTo>
                    <a:pt x="45630" y="10007"/>
                    <a:pt x="69788" y="0"/>
                    <a:pt x="94978" y="0"/>
                  </a:cubicBezTo>
                  <a:close/>
                </a:path>
              </a:pathLst>
            </a:custGeom>
            <a:solidFill>
              <a:srgbClr val="447140"/>
            </a:solidFill>
          </p:spPr>
        </p:sp>
        <p:sp>
          <p:nvSpPr>
            <p:cNvPr name="TextBox 11" id="11"/>
            <p:cNvSpPr txBox="true"/>
            <p:nvPr/>
          </p:nvSpPr>
          <p:spPr>
            <a:xfrm>
              <a:off x="0" y="-47625"/>
              <a:ext cx="1094886" cy="281732"/>
            </a:xfrm>
            <a:prstGeom prst="rect">
              <a:avLst/>
            </a:prstGeom>
          </p:spPr>
          <p:txBody>
            <a:bodyPr anchor="ctr" rtlCol="false" tIns="50800" lIns="50800" bIns="50800" rIns="50800"/>
            <a:lstStyle/>
            <a:p>
              <a:pPr algn="ctr">
                <a:lnSpc>
                  <a:spcPts val="3220"/>
                </a:lnSpc>
              </a:pPr>
            </a:p>
          </p:txBody>
        </p:sp>
      </p:grpSp>
      <p:sp>
        <p:nvSpPr>
          <p:cNvPr name="TextBox 12" id="12"/>
          <p:cNvSpPr txBox="true"/>
          <p:nvPr/>
        </p:nvSpPr>
        <p:spPr>
          <a:xfrm rot="0">
            <a:off x="1466255" y="2181301"/>
            <a:ext cx="3461876" cy="389253"/>
          </a:xfrm>
          <a:prstGeom prst="rect">
            <a:avLst/>
          </a:prstGeom>
        </p:spPr>
        <p:txBody>
          <a:bodyPr anchor="t" rtlCol="false" tIns="0" lIns="0" bIns="0" rIns="0">
            <a:spAutoFit/>
          </a:bodyPr>
          <a:lstStyle/>
          <a:p>
            <a:pPr algn="ctr">
              <a:lnSpc>
                <a:spcPts val="3220"/>
              </a:lnSpc>
            </a:pPr>
            <a:r>
              <a:rPr lang="en-US" sz="2300" b="true">
                <a:solidFill>
                  <a:srgbClr val="FFFFFF"/>
                </a:solidFill>
                <a:latin typeface="Inter Heavy"/>
                <a:ea typeface="Inter Heavy"/>
                <a:cs typeface="Inter Heavy"/>
                <a:sym typeface="Inter Heavy"/>
              </a:rPr>
              <a:t>Pandas</a:t>
            </a:r>
          </a:p>
        </p:txBody>
      </p:sp>
      <p:sp>
        <p:nvSpPr>
          <p:cNvPr name="TextBox 13" id="13"/>
          <p:cNvSpPr txBox="true"/>
          <p:nvPr/>
        </p:nvSpPr>
        <p:spPr>
          <a:xfrm rot="0">
            <a:off x="8496689" y="2136434"/>
            <a:ext cx="1184249" cy="389253"/>
          </a:xfrm>
          <a:prstGeom prst="rect">
            <a:avLst/>
          </a:prstGeom>
        </p:spPr>
        <p:txBody>
          <a:bodyPr anchor="t" rtlCol="false" tIns="0" lIns="0" bIns="0" rIns="0">
            <a:spAutoFit/>
          </a:bodyPr>
          <a:lstStyle/>
          <a:p>
            <a:pPr algn="ctr" marL="0" indent="0" lvl="0">
              <a:lnSpc>
                <a:spcPts val="3220"/>
              </a:lnSpc>
              <a:spcBef>
                <a:spcPct val="0"/>
              </a:spcBef>
            </a:pPr>
            <a:r>
              <a:rPr lang="en-US" b="true" sz="2300">
                <a:solidFill>
                  <a:srgbClr val="FFFFFF"/>
                </a:solidFill>
                <a:latin typeface="Inter Heavy"/>
                <a:ea typeface="Inter Heavy"/>
                <a:cs typeface="Inter Heavy"/>
                <a:sym typeface="Inter Heavy"/>
              </a:rPr>
              <a:t>sklearn</a:t>
            </a:r>
          </a:p>
        </p:txBody>
      </p:sp>
      <p:grpSp>
        <p:nvGrpSpPr>
          <p:cNvPr name="Group 14" id="14"/>
          <p:cNvGrpSpPr/>
          <p:nvPr/>
        </p:nvGrpSpPr>
        <p:grpSpPr>
          <a:xfrm rot="0">
            <a:off x="6934231" y="1915711"/>
            <a:ext cx="4157146" cy="888876"/>
            <a:chOff x="0" y="0"/>
            <a:chExt cx="1094886" cy="234107"/>
          </a:xfrm>
        </p:grpSpPr>
        <p:sp>
          <p:nvSpPr>
            <p:cNvPr name="Freeform 15" id="15"/>
            <p:cNvSpPr/>
            <p:nvPr/>
          </p:nvSpPr>
          <p:spPr>
            <a:xfrm flipH="false" flipV="false" rot="0">
              <a:off x="0" y="0"/>
              <a:ext cx="1094886" cy="234107"/>
            </a:xfrm>
            <a:custGeom>
              <a:avLst/>
              <a:gdLst/>
              <a:ahLst/>
              <a:cxnLst/>
              <a:rect r="r" b="b" t="t" l="l"/>
              <a:pathLst>
                <a:path h="234107" w="1094886">
                  <a:moveTo>
                    <a:pt x="94978" y="0"/>
                  </a:moveTo>
                  <a:lnTo>
                    <a:pt x="999908" y="0"/>
                  </a:lnTo>
                  <a:cubicBezTo>
                    <a:pt x="1052363" y="0"/>
                    <a:pt x="1094886" y="42523"/>
                    <a:pt x="1094886" y="94978"/>
                  </a:cubicBezTo>
                  <a:lnTo>
                    <a:pt x="1094886" y="139129"/>
                  </a:lnTo>
                  <a:cubicBezTo>
                    <a:pt x="1094886" y="164319"/>
                    <a:pt x="1084880" y="188477"/>
                    <a:pt x="1067068" y="206289"/>
                  </a:cubicBezTo>
                  <a:cubicBezTo>
                    <a:pt x="1049256" y="224101"/>
                    <a:pt x="1025098" y="234107"/>
                    <a:pt x="999908" y="234107"/>
                  </a:cubicBezTo>
                  <a:lnTo>
                    <a:pt x="94978" y="234107"/>
                  </a:lnTo>
                  <a:cubicBezTo>
                    <a:pt x="42523" y="234107"/>
                    <a:pt x="0" y="191584"/>
                    <a:pt x="0" y="139129"/>
                  </a:cubicBezTo>
                  <a:lnTo>
                    <a:pt x="0" y="94978"/>
                  </a:lnTo>
                  <a:cubicBezTo>
                    <a:pt x="0" y="69788"/>
                    <a:pt x="10007" y="45630"/>
                    <a:pt x="27818" y="27818"/>
                  </a:cubicBezTo>
                  <a:cubicBezTo>
                    <a:pt x="45630" y="10007"/>
                    <a:pt x="69788" y="0"/>
                    <a:pt x="94978" y="0"/>
                  </a:cubicBezTo>
                  <a:close/>
                </a:path>
              </a:pathLst>
            </a:custGeom>
            <a:solidFill>
              <a:srgbClr val="447140"/>
            </a:solidFill>
          </p:spPr>
        </p:sp>
        <p:sp>
          <p:nvSpPr>
            <p:cNvPr name="TextBox 16" id="16"/>
            <p:cNvSpPr txBox="true"/>
            <p:nvPr/>
          </p:nvSpPr>
          <p:spPr>
            <a:xfrm>
              <a:off x="0" y="-47625"/>
              <a:ext cx="1094886" cy="281732"/>
            </a:xfrm>
            <a:prstGeom prst="rect">
              <a:avLst/>
            </a:prstGeom>
          </p:spPr>
          <p:txBody>
            <a:bodyPr anchor="ctr" rtlCol="false" tIns="50800" lIns="50800" bIns="50800" rIns="50800"/>
            <a:lstStyle/>
            <a:p>
              <a:pPr algn="ctr">
                <a:lnSpc>
                  <a:spcPts val="3220"/>
                </a:lnSpc>
              </a:pPr>
            </a:p>
          </p:txBody>
        </p:sp>
      </p:grpSp>
      <p:sp>
        <p:nvSpPr>
          <p:cNvPr name="TextBox 17" id="17"/>
          <p:cNvSpPr txBox="true"/>
          <p:nvPr/>
        </p:nvSpPr>
        <p:spPr>
          <a:xfrm rot="0">
            <a:off x="7620799" y="2141709"/>
            <a:ext cx="2784011" cy="389253"/>
          </a:xfrm>
          <a:prstGeom prst="rect">
            <a:avLst/>
          </a:prstGeom>
        </p:spPr>
        <p:txBody>
          <a:bodyPr anchor="t" rtlCol="false" tIns="0" lIns="0" bIns="0" rIns="0">
            <a:spAutoFit/>
          </a:bodyPr>
          <a:lstStyle/>
          <a:p>
            <a:pPr algn="ctr" marL="0" indent="0" lvl="0">
              <a:lnSpc>
                <a:spcPts val="3220"/>
              </a:lnSpc>
              <a:spcBef>
                <a:spcPct val="0"/>
              </a:spcBef>
            </a:pPr>
            <a:r>
              <a:rPr lang="en-US" b="true" sz="2300">
                <a:solidFill>
                  <a:srgbClr val="FFFFFF"/>
                </a:solidFill>
                <a:latin typeface="Inter Heavy"/>
                <a:ea typeface="Inter Heavy"/>
                <a:cs typeface="Inter Heavy"/>
                <a:sym typeface="Inter Heavy"/>
              </a:rPr>
              <a:t>matplotlib</a:t>
            </a:r>
          </a:p>
        </p:txBody>
      </p:sp>
      <p:sp>
        <p:nvSpPr>
          <p:cNvPr name="TextBox 18" id="18"/>
          <p:cNvSpPr txBox="true"/>
          <p:nvPr/>
        </p:nvSpPr>
        <p:spPr>
          <a:xfrm rot="0">
            <a:off x="1597450" y="3298120"/>
            <a:ext cx="3199485" cy="1602103"/>
          </a:xfrm>
          <a:prstGeom prst="rect">
            <a:avLst/>
          </a:prstGeom>
        </p:spPr>
        <p:txBody>
          <a:bodyPr anchor="t" rtlCol="false" tIns="0" lIns="0" bIns="0" rIns="0">
            <a:spAutoFit/>
          </a:bodyPr>
          <a:lstStyle/>
          <a:p>
            <a:pPr algn="l">
              <a:lnSpc>
                <a:spcPts val="2520"/>
              </a:lnSpc>
            </a:pPr>
            <a:r>
              <a:rPr lang="en-US" sz="1800" b="true">
                <a:solidFill>
                  <a:srgbClr val="244721"/>
                </a:solidFill>
                <a:latin typeface="Times New Roman Bold"/>
                <a:ea typeface="Times New Roman Bold"/>
                <a:cs typeface="Times New Roman Bold"/>
                <a:sym typeface="Times New Roman Bold"/>
              </a:rPr>
              <a:t>For data manipulation and analysis, particularly for reading CSV files, handling time series data, and transforming data into a DataFrame format.</a:t>
            </a:r>
          </a:p>
        </p:txBody>
      </p:sp>
      <p:grpSp>
        <p:nvGrpSpPr>
          <p:cNvPr name="Group 19" id="19"/>
          <p:cNvGrpSpPr/>
          <p:nvPr/>
        </p:nvGrpSpPr>
        <p:grpSpPr>
          <a:xfrm rot="0">
            <a:off x="7065427" y="3148979"/>
            <a:ext cx="4157146" cy="1879428"/>
            <a:chOff x="0" y="0"/>
            <a:chExt cx="1094886" cy="494993"/>
          </a:xfrm>
        </p:grpSpPr>
        <p:sp>
          <p:nvSpPr>
            <p:cNvPr name="Freeform 20" id="20"/>
            <p:cNvSpPr/>
            <p:nvPr/>
          </p:nvSpPr>
          <p:spPr>
            <a:xfrm flipH="false" flipV="false" rot="0">
              <a:off x="0" y="0"/>
              <a:ext cx="1094886" cy="494993"/>
            </a:xfrm>
            <a:custGeom>
              <a:avLst/>
              <a:gdLst/>
              <a:ahLst/>
              <a:cxnLst/>
              <a:rect r="r" b="b" t="t" l="l"/>
              <a:pathLst>
                <a:path h="494993" w="1094886">
                  <a:moveTo>
                    <a:pt x="50283" y="0"/>
                  </a:moveTo>
                  <a:lnTo>
                    <a:pt x="1044604" y="0"/>
                  </a:lnTo>
                  <a:cubicBezTo>
                    <a:pt x="1072374" y="0"/>
                    <a:pt x="1094886" y="22512"/>
                    <a:pt x="1094886" y="50283"/>
                  </a:cubicBezTo>
                  <a:lnTo>
                    <a:pt x="1094886" y="444711"/>
                  </a:lnTo>
                  <a:cubicBezTo>
                    <a:pt x="1094886" y="472481"/>
                    <a:pt x="1072374" y="494993"/>
                    <a:pt x="1044604" y="494993"/>
                  </a:cubicBezTo>
                  <a:lnTo>
                    <a:pt x="50283" y="494993"/>
                  </a:lnTo>
                  <a:cubicBezTo>
                    <a:pt x="22512" y="494993"/>
                    <a:pt x="0" y="472481"/>
                    <a:pt x="0" y="444711"/>
                  </a:cubicBezTo>
                  <a:lnTo>
                    <a:pt x="0" y="50283"/>
                  </a:lnTo>
                  <a:cubicBezTo>
                    <a:pt x="0" y="22512"/>
                    <a:pt x="22512" y="0"/>
                    <a:pt x="50283" y="0"/>
                  </a:cubicBezTo>
                  <a:close/>
                </a:path>
              </a:pathLst>
            </a:custGeom>
            <a:solidFill>
              <a:srgbClr val="E2EEDA"/>
            </a:solidFill>
            <a:ln cap="rnd">
              <a:noFill/>
              <a:prstDash val="solid"/>
              <a:round/>
            </a:ln>
          </p:spPr>
        </p:sp>
        <p:sp>
          <p:nvSpPr>
            <p:cNvPr name="TextBox 21" id="21"/>
            <p:cNvSpPr txBox="true"/>
            <p:nvPr/>
          </p:nvSpPr>
          <p:spPr>
            <a:xfrm>
              <a:off x="0" y="-47625"/>
              <a:ext cx="1094886" cy="542618"/>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22" id="22"/>
          <p:cNvSpPr txBox="true"/>
          <p:nvPr/>
        </p:nvSpPr>
        <p:spPr>
          <a:xfrm rot="0">
            <a:off x="7511618" y="3298120"/>
            <a:ext cx="3264765" cy="1694813"/>
          </a:xfrm>
          <a:prstGeom prst="rect">
            <a:avLst/>
          </a:prstGeom>
        </p:spPr>
        <p:txBody>
          <a:bodyPr anchor="t" rtlCol="false" tIns="0" lIns="0" bIns="0" rIns="0">
            <a:spAutoFit/>
          </a:bodyPr>
          <a:lstStyle/>
          <a:p>
            <a:pPr algn="l">
              <a:lnSpc>
                <a:spcPts val="2660"/>
              </a:lnSpc>
            </a:pPr>
            <a:r>
              <a:rPr lang="en-US" sz="1900" b="true">
                <a:solidFill>
                  <a:srgbClr val="244721"/>
                </a:solidFill>
                <a:latin typeface="Times New Roman Bold"/>
                <a:ea typeface="Times New Roman Bold"/>
                <a:cs typeface="Times New Roman Bold"/>
                <a:sym typeface="Times New Roman Bold"/>
              </a:rPr>
              <a:t> Used for plotting various charts such as temperature plots, scatter plots, and prediction plots to visualize data and model outputs.</a:t>
            </a:r>
          </a:p>
        </p:txBody>
      </p:sp>
      <p:sp>
        <p:nvSpPr>
          <p:cNvPr name="Freeform 23" id="23"/>
          <p:cNvSpPr/>
          <p:nvPr/>
        </p:nvSpPr>
        <p:spPr>
          <a:xfrm flipH="false" flipV="false" rot="0">
            <a:off x="8014385" y="9582098"/>
            <a:ext cx="1996838" cy="330386"/>
          </a:xfrm>
          <a:custGeom>
            <a:avLst/>
            <a:gdLst/>
            <a:ahLst/>
            <a:cxnLst/>
            <a:rect r="r" b="b" t="t" l="l"/>
            <a:pathLst>
              <a:path h="330386" w="1996838">
                <a:moveTo>
                  <a:pt x="0" y="0"/>
                </a:moveTo>
                <a:lnTo>
                  <a:pt x="1996838" y="0"/>
                </a:lnTo>
                <a:lnTo>
                  <a:pt x="1996838" y="330386"/>
                </a:lnTo>
                <a:lnTo>
                  <a:pt x="0" y="3303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701563" y="6064031"/>
            <a:ext cx="1019056" cy="389253"/>
          </a:xfrm>
          <a:prstGeom prst="rect">
            <a:avLst/>
          </a:prstGeom>
        </p:spPr>
        <p:txBody>
          <a:bodyPr anchor="t" rtlCol="false" tIns="0" lIns="0" bIns="0" rIns="0">
            <a:spAutoFit/>
          </a:bodyPr>
          <a:lstStyle/>
          <a:p>
            <a:pPr algn="ctr">
              <a:lnSpc>
                <a:spcPts val="3220"/>
              </a:lnSpc>
              <a:spcBef>
                <a:spcPct val="0"/>
              </a:spcBef>
            </a:pPr>
            <a:r>
              <a:rPr lang="en-US" b="true" sz="2300">
                <a:solidFill>
                  <a:srgbClr val="FFFFFF"/>
                </a:solidFill>
                <a:latin typeface="Inter Heavy"/>
                <a:ea typeface="Inter Heavy"/>
                <a:cs typeface="Inter Heavy"/>
                <a:sym typeface="Inter Heavy"/>
              </a:rPr>
              <a:t>numpy</a:t>
            </a:r>
          </a:p>
        </p:txBody>
      </p:sp>
      <p:grpSp>
        <p:nvGrpSpPr>
          <p:cNvPr name="Group 25" id="25"/>
          <p:cNvGrpSpPr/>
          <p:nvPr/>
        </p:nvGrpSpPr>
        <p:grpSpPr>
          <a:xfrm rot="0">
            <a:off x="1132518" y="5838032"/>
            <a:ext cx="4157146" cy="888876"/>
            <a:chOff x="0" y="0"/>
            <a:chExt cx="1094886" cy="234107"/>
          </a:xfrm>
        </p:grpSpPr>
        <p:sp>
          <p:nvSpPr>
            <p:cNvPr name="Freeform 26" id="26"/>
            <p:cNvSpPr/>
            <p:nvPr/>
          </p:nvSpPr>
          <p:spPr>
            <a:xfrm flipH="false" flipV="false" rot="0">
              <a:off x="0" y="0"/>
              <a:ext cx="1094886" cy="234107"/>
            </a:xfrm>
            <a:custGeom>
              <a:avLst/>
              <a:gdLst/>
              <a:ahLst/>
              <a:cxnLst/>
              <a:rect r="r" b="b" t="t" l="l"/>
              <a:pathLst>
                <a:path h="234107" w="1094886">
                  <a:moveTo>
                    <a:pt x="94978" y="0"/>
                  </a:moveTo>
                  <a:lnTo>
                    <a:pt x="999908" y="0"/>
                  </a:lnTo>
                  <a:cubicBezTo>
                    <a:pt x="1052363" y="0"/>
                    <a:pt x="1094886" y="42523"/>
                    <a:pt x="1094886" y="94978"/>
                  </a:cubicBezTo>
                  <a:lnTo>
                    <a:pt x="1094886" y="139129"/>
                  </a:lnTo>
                  <a:cubicBezTo>
                    <a:pt x="1094886" y="164319"/>
                    <a:pt x="1084880" y="188477"/>
                    <a:pt x="1067068" y="206289"/>
                  </a:cubicBezTo>
                  <a:cubicBezTo>
                    <a:pt x="1049256" y="224101"/>
                    <a:pt x="1025098" y="234107"/>
                    <a:pt x="999908" y="234107"/>
                  </a:cubicBezTo>
                  <a:lnTo>
                    <a:pt x="94978" y="234107"/>
                  </a:lnTo>
                  <a:cubicBezTo>
                    <a:pt x="42523" y="234107"/>
                    <a:pt x="0" y="191584"/>
                    <a:pt x="0" y="139129"/>
                  </a:cubicBezTo>
                  <a:lnTo>
                    <a:pt x="0" y="94978"/>
                  </a:lnTo>
                  <a:cubicBezTo>
                    <a:pt x="0" y="69788"/>
                    <a:pt x="10007" y="45630"/>
                    <a:pt x="27818" y="27818"/>
                  </a:cubicBezTo>
                  <a:cubicBezTo>
                    <a:pt x="45630" y="10007"/>
                    <a:pt x="69788" y="0"/>
                    <a:pt x="94978" y="0"/>
                  </a:cubicBezTo>
                  <a:close/>
                </a:path>
              </a:pathLst>
            </a:custGeom>
            <a:solidFill>
              <a:srgbClr val="447140"/>
            </a:solidFill>
          </p:spPr>
        </p:sp>
        <p:sp>
          <p:nvSpPr>
            <p:cNvPr name="TextBox 27" id="27"/>
            <p:cNvSpPr txBox="true"/>
            <p:nvPr/>
          </p:nvSpPr>
          <p:spPr>
            <a:xfrm>
              <a:off x="0" y="-47625"/>
              <a:ext cx="1094886" cy="281732"/>
            </a:xfrm>
            <a:prstGeom prst="rect">
              <a:avLst/>
            </a:prstGeom>
          </p:spPr>
          <p:txBody>
            <a:bodyPr anchor="ctr" rtlCol="false" tIns="50800" lIns="50800" bIns="50800" rIns="50800"/>
            <a:lstStyle/>
            <a:p>
              <a:pPr algn="ctr">
                <a:lnSpc>
                  <a:spcPts val="3220"/>
                </a:lnSpc>
              </a:pPr>
            </a:p>
          </p:txBody>
        </p:sp>
      </p:grpSp>
      <p:sp>
        <p:nvSpPr>
          <p:cNvPr name="TextBox 28" id="28"/>
          <p:cNvSpPr txBox="true"/>
          <p:nvPr/>
        </p:nvSpPr>
        <p:spPr>
          <a:xfrm rot="0">
            <a:off x="1335059" y="6064031"/>
            <a:ext cx="3461876" cy="389253"/>
          </a:xfrm>
          <a:prstGeom prst="rect">
            <a:avLst/>
          </a:prstGeom>
        </p:spPr>
        <p:txBody>
          <a:bodyPr anchor="t" rtlCol="false" tIns="0" lIns="0" bIns="0" rIns="0">
            <a:spAutoFit/>
          </a:bodyPr>
          <a:lstStyle/>
          <a:p>
            <a:pPr algn="ctr">
              <a:lnSpc>
                <a:spcPts val="3220"/>
              </a:lnSpc>
            </a:pPr>
            <a:r>
              <a:rPr lang="en-US" sz="2300" b="true">
                <a:solidFill>
                  <a:srgbClr val="FFFFFF"/>
                </a:solidFill>
                <a:latin typeface="Inter Heavy"/>
                <a:ea typeface="Inter Heavy"/>
                <a:cs typeface="Inter Heavy"/>
                <a:sym typeface="Inter Heavy"/>
              </a:rPr>
              <a:t>Numpy</a:t>
            </a:r>
          </a:p>
        </p:txBody>
      </p:sp>
      <p:grpSp>
        <p:nvGrpSpPr>
          <p:cNvPr name="Group 29" id="29"/>
          <p:cNvGrpSpPr/>
          <p:nvPr/>
        </p:nvGrpSpPr>
        <p:grpSpPr>
          <a:xfrm rot="0">
            <a:off x="6702085" y="5763069"/>
            <a:ext cx="4157146" cy="888876"/>
            <a:chOff x="0" y="0"/>
            <a:chExt cx="1094886" cy="234107"/>
          </a:xfrm>
        </p:grpSpPr>
        <p:sp>
          <p:nvSpPr>
            <p:cNvPr name="Freeform 30" id="30"/>
            <p:cNvSpPr/>
            <p:nvPr/>
          </p:nvSpPr>
          <p:spPr>
            <a:xfrm flipH="false" flipV="false" rot="0">
              <a:off x="0" y="0"/>
              <a:ext cx="1094886" cy="234107"/>
            </a:xfrm>
            <a:custGeom>
              <a:avLst/>
              <a:gdLst/>
              <a:ahLst/>
              <a:cxnLst/>
              <a:rect r="r" b="b" t="t" l="l"/>
              <a:pathLst>
                <a:path h="234107" w="1094886">
                  <a:moveTo>
                    <a:pt x="94978" y="0"/>
                  </a:moveTo>
                  <a:lnTo>
                    <a:pt x="999908" y="0"/>
                  </a:lnTo>
                  <a:cubicBezTo>
                    <a:pt x="1052363" y="0"/>
                    <a:pt x="1094886" y="42523"/>
                    <a:pt x="1094886" y="94978"/>
                  </a:cubicBezTo>
                  <a:lnTo>
                    <a:pt x="1094886" y="139129"/>
                  </a:lnTo>
                  <a:cubicBezTo>
                    <a:pt x="1094886" y="164319"/>
                    <a:pt x="1084880" y="188477"/>
                    <a:pt x="1067068" y="206289"/>
                  </a:cubicBezTo>
                  <a:cubicBezTo>
                    <a:pt x="1049256" y="224101"/>
                    <a:pt x="1025098" y="234107"/>
                    <a:pt x="999908" y="234107"/>
                  </a:cubicBezTo>
                  <a:lnTo>
                    <a:pt x="94978" y="234107"/>
                  </a:lnTo>
                  <a:cubicBezTo>
                    <a:pt x="42523" y="234107"/>
                    <a:pt x="0" y="191584"/>
                    <a:pt x="0" y="139129"/>
                  </a:cubicBezTo>
                  <a:lnTo>
                    <a:pt x="0" y="94978"/>
                  </a:lnTo>
                  <a:cubicBezTo>
                    <a:pt x="0" y="69788"/>
                    <a:pt x="10007" y="45630"/>
                    <a:pt x="27818" y="27818"/>
                  </a:cubicBezTo>
                  <a:cubicBezTo>
                    <a:pt x="45630" y="10007"/>
                    <a:pt x="69788" y="0"/>
                    <a:pt x="94978" y="0"/>
                  </a:cubicBezTo>
                  <a:close/>
                </a:path>
              </a:pathLst>
            </a:custGeom>
            <a:solidFill>
              <a:srgbClr val="447140"/>
            </a:solidFill>
          </p:spPr>
        </p:sp>
        <p:sp>
          <p:nvSpPr>
            <p:cNvPr name="TextBox 31" id="31"/>
            <p:cNvSpPr txBox="true"/>
            <p:nvPr/>
          </p:nvSpPr>
          <p:spPr>
            <a:xfrm>
              <a:off x="0" y="-47625"/>
              <a:ext cx="1094886" cy="281732"/>
            </a:xfrm>
            <a:prstGeom prst="rect">
              <a:avLst/>
            </a:prstGeom>
          </p:spPr>
          <p:txBody>
            <a:bodyPr anchor="ctr" rtlCol="false" tIns="50800" lIns="50800" bIns="50800" rIns="50800"/>
            <a:lstStyle/>
            <a:p>
              <a:pPr algn="ctr">
                <a:lnSpc>
                  <a:spcPts val="3220"/>
                </a:lnSpc>
              </a:pPr>
            </a:p>
          </p:txBody>
        </p:sp>
      </p:grpSp>
      <p:sp>
        <p:nvSpPr>
          <p:cNvPr name="TextBox 32" id="32"/>
          <p:cNvSpPr txBox="true"/>
          <p:nvPr/>
        </p:nvSpPr>
        <p:spPr>
          <a:xfrm rot="0">
            <a:off x="7065427" y="5989068"/>
            <a:ext cx="3461876" cy="389253"/>
          </a:xfrm>
          <a:prstGeom prst="rect">
            <a:avLst/>
          </a:prstGeom>
        </p:spPr>
        <p:txBody>
          <a:bodyPr anchor="t" rtlCol="false" tIns="0" lIns="0" bIns="0" rIns="0">
            <a:spAutoFit/>
          </a:bodyPr>
          <a:lstStyle/>
          <a:p>
            <a:pPr algn="ctr">
              <a:lnSpc>
                <a:spcPts val="3220"/>
              </a:lnSpc>
            </a:pPr>
            <a:r>
              <a:rPr lang="en-US" sz="2300" b="true">
                <a:solidFill>
                  <a:srgbClr val="FFFFFF"/>
                </a:solidFill>
                <a:latin typeface="Inter Heavy"/>
                <a:ea typeface="Inter Heavy"/>
                <a:cs typeface="Inter Heavy"/>
                <a:sym typeface="Inter Heavy"/>
              </a:rPr>
              <a:t>reportlab</a:t>
            </a:r>
          </a:p>
        </p:txBody>
      </p:sp>
      <p:grpSp>
        <p:nvGrpSpPr>
          <p:cNvPr name="Group 33" id="33"/>
          <p:cNvGrpSpPr/>
          <p:nvPr/>
        </p:nvGrpSpPr>
        <p:grpSpPr>
          <a:xfrm rot="0">
            <a:off x="1251963" y="7086184"/>
            <a:ext cx="4157146" cy="1879428"/>
            <a:chOff x="0" y="0"/>
            <a:chExt cx="1094886" cy="494993"/>
          </a:xfrm>
        </p:grpSpPr>
        <p:sp>
          <p:nvSpPr>
            <p:cNvPr name="Freeform 34" id="34"/>
            <p:cNvSpPr/>
            <p:nvPr/>
          </p:nvSpPr>
          <p:spPr>
            <a:xfrm flipH="false" flipV="false" rot="0">
              <a:off x="0" y="0"/>
              <a:ext cx="1094886" cy="494993"/>
            </a:xfrm>
            <a:custGeom>
              <a:avLst/>
              <a:gdLst/>
              <a:ahLst/>
              <a:cxnLst/>
              <a:rect r="r" b="b" t="t" l="l"/>
              <a:pathLst>
                <a:path h="494993" w="1094886">
                  <a:moveTo>
                    <a:pt x="50283" y="0"/>
                  </a:moveTo>
                  <a:lnTo>
                    <a:pt x="1044604" y="0"/>
                  </a:lnTo>
                  <a:cubicBezTo>
                    <a:pt x="1072374" y="0"/>
                    <a:pt x="1094886" y="22512"/>
                    <a:pt x="1094886" y="50283"/>
                  </a:cubicBezTo>
                  <a:lnTo>
                    <a:pt x="1094886" y="444711"/>
                  </a:lnTo>
                  <a:cubicBezTo>
                    <a:pt x="1094886" y="472481"/>
                    <a:pt x="1072374" y="494993"/>
                    <a:pt x="1044604" y="494993"/>
                  </a:cubicBezTo>
                  <a:lnTo>
                    <a:pt x="50283" y="494993"/>
                  </a:lnTo>
                  <a:cubicBezTo>
                    <a:pt x="22512" y="494993"/>
                    <a:pt x="0" y="472481"/>
                    <a:pt x="0" y="444711"/>
                  </a:cubicBezTo>
                  <a:lnTo>
                    <a:pt x="0" y="50283"/>
                  </a:lnTo>
                  <a:cubicBezTo>
                    <a:pt x="0" y="22512"/>
                    <a:pt x="22512" y="0"/>
                    <a:pt x="50283" y="0"/>
                  </a:cubicBezTo>
                  <a:close/>
                </a:path>
              </a:pathLst>
            </a:custGeom>
            <a:solidFill>
              <a:srgbClr val="E2EEDA"/>
            </a:solidFill>
            <a:ln cap="rnd">
              <a:noFill/>
              <a:prstDash val="solid"/>
              <a:round/>
            </a:ln>
          </p:spPr>
        </p:sp>
        <p:sp>
          <p:nvSpPr>
            <p:cNvPr name="TextBox 35" id="35"/>
            <p:cNvSpPr txBox="true"/>
            <p:nvPr/>
          </p:nvSpPr>
          <p:spPr>
            <a:xfrm>
              <a:off x="0" y="-47625"/>
              <a:ext cx="1094886" cy="542618"/>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36" id="36"/>
          <p:cNvSpPr txBox="true"/>
          <p:nvPr/>
        </p:nvSpPr>
        <p:spPr>
          <a:xfrm rot="0">
            <a:off x="1597450" y="7231733"/>
            <a:ext cx="3407941" cy="1361438"/>
          </a:xfrm>
          <a:prstGeom prst="rect">
            <a:avLst/>
          </a:prstGeom>
        </p:spPr>
        <p:txBody>
          <a:bodyPr anchor="t" rtlCol="false" tIns="0" lIns="0" bIns="0" rIns="0">
            <a:spAutoFit/>
          </a:bodyPr>
          <a:lstStyle/>
          <a:p>
            <a:pPr algn="l">
              <a:lnSpc>
                <a:spcPts val="2660"/>
              </a:lnSpc>
            </a:pPr>
            <a:r>
              <a:rPr lang="en-US" sz="1900" b="true">
                <a:solidFill>
                  <a:srgbClr val="244721"/>
                </a:solidFill>
                <a:latin typeface="Times New Roman Bold"/>
                <a:ea typeface="Times New Roman Bold"/>
                <a:cs typeface="Times New Roman Bold"/>
                <a:sym typeface="Times New Roman Bold"/>
              </a:rPr>
              <a:t> For numerical operations, such as calculating z-scores and working with arrays during outlier detection and model training.</a:t>
            </a:r>
          </a:p>
        </p:txBody>
      </p:sp>
      <p:grpSp>
        <p:nvGrpSpPr>
          <p:cNvPr name="Group 37" id="37"/>
          <p:cNvGrpSpPr/>
          <p:nvPr/>
        </p:nvGrpSpPr>
        <p:grpSpPr>
          <a:xfrm rot="0">
            <a:off x="7281866" y="7010838"/>
            <a:ext cx="4157146" cy="1879428"/>
            <a:chOff x="0" y="0"/>
            <a:chExt cx="1094886" cy="494993"/>
          </a:xfrm>
        </p:grpSpPr>
        <p:sp>
          <p:nvSpPr>
            <p:cNvPr name="Freeform 38" id="38"/>
            <p:cNvSpPr/>
            <p:nvPr/>
          </p:nvSpPr>
          <p:spPr>
            <a:xfrm flipH="false" flipV="false" rot="0">
              <a:off x="0" y="0"/>
              <a:ext cx="1094886" cy="494993"/>
            </a:xfrm>
            <a:custGeom>
              <a:avLst/>
              <a:gdLst/>
              <a:ahLst/>
              <a:cxnLst/>
              <a:rect r="r" b="b" t="t" l="l"/>
              <a:pathLst>
                <a:path h="494993" w="1094886">
                  <a:moveTo>
                    <a:pt x="50283" y="0"/>
                  </a:moveTo>
                  <a:lnTo>
                    <a:pt x="1044604" y="0"/>
                  </a:lnTo>
                  <a:cubicBezTo>
                    <a:pt x="1072374" y="0"/>
                    <a:pt x="1094886" y="22512"/>
                    <a:pt x="1094886" y="50283"/>
                  </a:cubicBezTo>
                  <a:lnTo>
                    <a:pt x="1094886" y="444711"/>
                  </a:lnTo>
                  <a:cubicBezTo>
                    <a:pt x="1094886" y="472481"/>
                    <a:pt x="1072374" y="494993"/>
                    <a:pt x="1044604" y="494993"/>
                  </a:cubicBezTo>
                  <a:lnTo>
                    <a:pt x="50283" y="494993"/>
                  </a:lnTo>
                  <a:cubicBezTo>
                    <a:pt x="22512" y="494993"/>
                    <a:pt x="0" y="472481"/>
                    <a:pt x="0" y="444711"/>
                  </a:cubicBezTo>
                  <a:lnTo>
                    <a:pt x="0" y="50283"/>
                  </a:lnTo>
                  <a:cubicBezTo>
                    <a:pt x="0" y="22512"/>
                    <a:pt x="22512" y="0"/>
                    <a:pt x="50283" y="0"/>
                  </a:cubicBezTo>
                  <a:close/>
                </a:path>
              </a:pathLst>
            </a:custGeom>
            <a:solidFill>
              <a:srgbClr val="E2EEDA"/>
            </a:solidFill>
            <a:ln cap="rnd">
              <a:noFill/>
              <a:prstDash val="solid"/>
              <a:round/>
            </a:ln>
          </p:spPr>
        </p:sp>
        <p:sp>
          <p:nvSpPr>
            <p:cNvPr name="TextBox 39" id="39"/>
            <p:cNvSpPr txBox="true"/>
            <p:nvPr/>
          </p:nvSpPr>
          <p:spPr>
            <a:xfrm>
              <a:off x="0" y="-47625"/>
              <a:ext cx="1094886" cy="542618"/>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40" id="40"/>
          <p:cNvSpPr txBox="true"/>
          <p:nvPr/>
        </p:nvSpPr>
        <p:spPr>
          <a:xfrm rot="0">
            <a:off x="7620799" y="7300882"/>
            <a:ext cx="3199485" cy="1444623"/>
          </a:xfrm>
          <a:prstGeom prst="rect">
            <a:avLst/>
          </a:prstGeom>
        </p:spPr>
        <p:txBody>
          <a:bodyPr anchor="t" rtlCol="false" tIns="0" lIns="0" bIns="0" rIns="0">
            <a:spAutoFit/>
          </a:bodyPr>
          <a:lstStyle/>
          <a:p>
            <a:pPr algn="l">
              <a:lnSpc>
                <a:spcPts val="2800"/>
              </a:lnSpc>
            </a:pPr>
            <a:r>
              <a:rPr lang="en-US" sz="2000" b="true">
                <a:solidFill>
                  <a:srgbClr val="244721"/>
                </a:solidFill>
                <a:latin typeface="Times New Roman Bold"/>
                <a:ea typeface="Times New Roman Bold"/>
                <a:cs typeface="Times New Roman Bold"/>
                <a:sym typeface="Times New Roman Bold"/>
              </a:rPr>
              <a:t>Used to generate a PDF report that includes descriptions, plots , and model scores.</a:t>
            </a:r>
          </a:p>
        </p:txBody>
      </p:sp>
      <p:grpSp>
        <p:nvGrpSpPr>
          <p:cNvPr name="Group 41" id="41"/>
          <p:cNvGrpSpPr/>
          <p:nvPr/>
        </p:nvGrpSpPr>
        <p:grpSpPr>
          <a:xfrm rot="0">
            <a:off x="12271653" y="4137272"/>
            <a:ext cx="5678639" cy="2316012"/>
            <a:chOff x="0" y="0"/>
            <a:chExt cx="1495609" cy="609978"/>
          </a:xfrm>
        </p:grpSpPr>
        <p:sp>
          <p:nvSpPr>
            <p:cNvPr name="Freeform 42" id="42"/>
            <p:cNvSpPr/>
            <p:nvPr/>
          </p:nvSpPr>
          <p:spPr>
            <a:xfrm flipH="false" flipV="false" rot="0">
              <a:off x="0" y="0"/>
              <a:ext cx="1495609" cy="609978"/>
            </a:xfrm>
            <a:custGeom>
              <a:avLst/>
              <a:gdLst/>
              <a:ahLst/>
              <a:cxnLst/>
              <a:rect r="r" b="b" t="t" l="l"/>
              <a:pathLst>
                <a:path h="609978" w="1495609">
                  <a:moveTo>
                    <a:pt x="36810" y="0"/>
                  </a:moveTo>
                  <a:lnTo>
                    <a:pt x="1458798" y="0"/>
                  </a:lnTo>
                  <a:cubicBezTo>
                    <a:pt x="1479128" y="0"/>
                    <a:pt x="1495609" y="16480"/>
                    <a:pt x="1495609" y="36810"/>
                  </a:cubicBezTo>
                  <a:lnTo>
                    <a:pt x="1495609" y="573168"/>
                  </a:lnTo>
                  <a:cubicBezTo>
                    <a:pt x="1495609" y="593498"/>
                    <a:pt x="1479128" y="609978"/>
                    <a:pt x="1458798" y="609978"/>
                  </a:cubicBezTo>
                  <a:lnTo>
                    <a:pt x="36810" y="609978"/>
                  </a:lnTo>
                  <a:cubicBezTo>
                    <a:pt x="16480" y="609978"/>
                    <a:pt x="0" y="593498"/>
                    <a:pt x="0" y="573168"/>
                  </a:cubicBezTo>
                  <a:lnTo>
                    <a:pt x="0" y="36810"/>
                  </a:lnTo>
                  <a:cubicBezTo>
                    <a:pt x="0" y="16480"/>
                    <a:pt x="16480" y="0"/>
                    <a:pt x="36810" y="0"/>
                  </a:cubicBezTo>
                  <a:close/>
                </a:path>
              </a:pathLst>
            </a:custGeom>
            <a:solidFill>
              <a:srgbClr val="E2EEDA"/>
            </a:solidFill>
            <a:ln cap="rnd">
              <a:noFill/>
              <a:prstDash val="solid"/>
              <a:round/>
            </a:ln>
          </p:spPr>
        </p:sp>
        <p:sp>
          <p:nvSpPr>
            <p:cNvPr name="TextBox 43" id="43"/>
            <p:cNvSpPr txBox="true"/>
            <p:nvPr/>
          </p:nvSpPr>
          <p:spPr>
            <a:xfrm>
              <a:off x="0" y="-47625"/>
              <a:ext cx="1495609" cy="657603"/>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44" id="44"/>
          <p:cNvSpPr txBox="true"/>
          <p:nvPr/>
        </p:nvSpPr>
        <p:spPr>
          <a:xfrm rot="0">
            <a:off x="12727319" y="4228309"/>
            <a:ext cx="4767305" cy="2093620"/>
          </a:xfrm>
          <a:prstGeom prst="rect">
            <a:avLst/>
          </a:prstGeom>
        </p:spPr>
        <p:txBody>
          <a:bodyPr anchor="t" rtlCol="false" tIns="0" lIns="0" bIns="0" rIns="0">
            <a:spAutoFit/>
          </a:bodyPr>
          <a:lstStyle/>
          <a:p>
            <a:pPr algn="l">
              <a:lnSpc>
                <a:spcPts val="2728"/>
              </a:lnSpc>
            </a:pPr>
            <a:r>
              <a:rPr lang="en-US" sz="1949" b="true">
                <a:solidFill>
                  <a:srgbClr val="244721"/>
                </a:solidFill>
                <a:latin typeface="Times New Roman Bold"/>
                <a:ea typeface="Times New Roman Bold"/>
                <a:cs typeface="Times New Roman Bold"/>
                <a:sym typeface="Times New Roman Bold"/>
              </a:rPr>
              <a:t>Used for preprocessing the data (e.g., QuantileTransformer), splitting data into training and testing sets (train_test_split), and applying machine learning models like LinearRegression and RandomForestRegressor.</a:t>
            </a:r>
          </a:p>
        </p:txBody>
      </p:sp>
      <p:grpSp>
        <p:nvGrpSpPr>
          <p:cNvPr name="Group 45" id="45"/>
          <p:cNvGrpSpPr/>
          <p:nvPr/>
        </p:nvGrpSpPr>
        <p:grpSpPr>
          <a:xfrm rot="0">
            <a:off x="12881812" y="2929882"/>
            <a:ext cx="4157146" cy="888876"/>
            <a:chOff x="0" y="0"/>
            <a:chExt cx="1094886" cy="234107"/>
          </a:xfrm>
        </p:grpSpPr>
        <p:sp>
          <p:nvSpPr>
            <p:cNvPr name="Freeform 46" id="46"/>
            <p:cNvSpPr/>
            <p:nvPr/>
          </p:nvSpPr>
          <p:spPr>
            <a:xfrm flipH="false" flipV="false" rot="0">
              <a:off x="0" y="0"/>
              <a:ext cx="1094886" cy="234107"/>
            </a:xfrm>
            <a:custGeom>
              <a:avLst/>
              <a:gdLst/>
              <a:ahLst/>
              <a:cxnLst/>
              <a:rect r="r" b="b" t="t" l="l"/>
              <a:pathLst>
                <a:path h="234107" w="1094886">
                  <a:moveTo>
                    <a:pt x="94978" y="0"/>
                  </a:moveTo>
                  <a:lnTo>
                    <a:pt x="999908" y="0"/>
                  </a:lnTo>
                  <a:cubicBezTo>
                    <a:pt x="1052363" y="0"/>
                    <a:pt x="1094886" y="42523"/>
                    <a:pt x="1094886" y="94978"/>
                  </a:cubicBezTo>
                  <a:lnTo>
                    <a:pt x="1094886" y="139129"/>
                  </a:lnTo>
                  <a:cubicBezTo>
                    <a:pt x="1094886" y="164319"/>
                    <a:pt x="1084880" y="188477"/>
                    <a:pt x="1067068" y="206289"/>
                  </a:cubicBezTo>
                  <a:cubicBezTo>
                    <a:pt x="1049256" y="224101"/>
                    <a:pt x="1025098" y="234107"/>
                    <a:pt x="999908" y="234107"/>
                  </a:cubicBezTo>
                  <a:lnTo>
                    <a:pt x="94978" y="234107"/>
                  </a:lnTo>
                  <a:cubicBezTo>
                    <a:pt x="42523" y="234107"/>
                    <a:pt x="0" y="191584"/>
                    <a:pt x="0" y="139129"/>
                  </a:cubicBezTo>
                  <a:lnTo>
                    <a:pt x="0" y="94978"/>
                  </a:lnTo>
                  <a:cubicBezTo>
                    <a:pt x="0" y="69788"/>
                    <a:pt x="10007" y="45630"/>
                    <a:pt x="27818" y="27818"/>
                  </a:cubicBezTo>
                  <a:cubicBezTo>
                    <a:pt x="45630" y="10007"/>
                    <a:pt x="69788" y="0"/>
                    <a:pt x="94978" y="0"/>
                  </a:cubicBezTo>
                  <a:close/>
                </a:path>
              </a:pathLst>
            </a:custGeom>
            <a:solidFill>
              <a:srgbClr val="447140"/>
            </a:solidFill>
          </p:spPr>
        </p:sp>
        <p:sp>
          <p:nvSpPr>
            <p:cNvPr name="TextBox 47" id="47"/>
            <p:cNvSpPr txBox="true"/>
            <p:nvPr/>
          </p:nvSpPr>
          <p:spPr>
            <a:xfrm>
              <a:off x="0" y="-47625"/>
              <a:ext cx="1094886" cy="281732"/>
            </a:xfrm>
            <a:prstGeom prst="rect">
              <a:avLst/>
            </a:prstGeom>
          </p:spPr>
          <p:txBody>
            <a:bodyPr anchor="ctr" rtlCol="false" tIns="50800" lIns="50800" bIns="50800" rIns="50800"/>
            <a:lstStyle/>
            <a:p>
              <a:pPr algn="ctr">
                <a:lnSpc>
                  <a:spcPts val="3220"/>
                </a:lnSpc>
              </a:pPr>
            </a:p>
          </p:txBody>
        </p:sp>
      </p:grpSp>
      <p:sp>
        <p:nvSpPr>
          <p:cNvPr name="TextBox 48" id="48"/>
          <p:cNvSpPr txBox="true"/>
          <p:nvPr/>
        </p:nvSpPr>
        <p:spPr>
          <a:xfrm rot="0">
            <a:off x="14344009" y="3155881"/>
            <a:ext cx="1184249" cy="389253"/>
          </a:xfrm>
          <a:prstGeom prst="rect">
            <a:avLst/>
          </a:prstGeom>
        </p:spPr>
        <p:txBody>
          <a:bodyPr anchor="t" rtlCol="false" tIns="0" lIns="0" bIns="0" rIns="0">
            <a:spAutoFit/>
          </a:bodyPr>
          <a:lstStyle/>
          <a:p>
            <a:pPr algn="ctr" marL="0" indent="0" lvl="0">
              <a:lnSpc>
                <a:spcPts val="3220"/>
              </a:lnSpc>
              <a:spcBef>
                <a:spcPct val="0"/>
              </a:spcBef>
            </a:pPr>
            <a:r>
              <a:rPr lang="en-US" b="true" sz="2300">
                <a:solidFill>
                  <a:srgbClr val="FFFFFF"/>
                </a:solidFill>
                <a:latin typeface="Inter Heavy"/>
                <a:ea typeface="Inter Heavy"/>
                <a:cs typeface="Inter Heavy"/>
                <a:sym typeface="Inter Heavy"/>
              </a:rPr>
              <a:t>sklearn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64156" y="6897307"/>
            <a:ext cx="9695434" cy="9695434"/>
          </a:xfrm>
          <a:custGeom>
            <a:avLst/>
            <a:gdLst/>
            <a:ahLst/>
            <a:cxnLst/>
            <a:rect r="r" b="b" t="t" l="l"/>
            <a:pathLst>
              <a:path h="9695434" w="9695434">
                <a:moveTo>
                  <a:pt x="0" y="0"/>
                </a:moveTo>
                <a:lnTo>
                  <a:pt x="9695435" y="0"/>
                </a:lnTo>
                <a:lnTo>
                  <a:pt x="9695435" y="9695435"/>
                </a:lnTo>
                <a:lnTo>
                  <a:pt x="0" y="9695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2998336" y="7086184"/>
            <a:ext cx="7646819" cy="6492845"/>
          </a:xfrm>
          <a:custGeom>
            <a:avLst/>
            <a:gdLst/>
            <a:ahLst/>
            <a:cxnLst/>
            <a:rect r="r" b="b" t="t" l="l"/>
            <a:pathLst>
              <a:path h="6492845" w="7646819">
                <a:moveTo>
                  <a:pt x="0" y="6492845"/>
                </a:moveTo>
                <a:lnTo>
                  <a:pt x="7646819" y="6492845"/>
                </a:lnTo>
                <a:lnTo>
                  <a:pt x="7646819" y="0"/>
                </a:lnTo>
                <a:lnTo>
                  <a:pt x="0" y="0"/>
                </a:lnTo>
                <a:lnTo>
                  <a:pt x="0" y="649284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2571447" y="6726908"/>
            <a:ext cx="7646819" cy="6492845"/>
          </a:xfrm>
          <a:custGeom>
            <a:avLst/>
            <a:gdLst/>
            <a:ahLst/>
            <a:cxnLst/>
            <a:rect r="r" b="b" t="t" l="l"/>
            <a:pathLst>
              <a:path h="6492845" w="7646819">
                <a:moveTo>
                  <a:pt x="7646820" y="6492845"/>
                </a:moveTo>
                <a:lnTo>
                  <a:pt x="0" y="6492845"/>
                </a:lnTo>
                <a:lnTo>
                  <a:pt x="0" y="0"/>
                </a:lnTo>
                <a:lnTo>
                  <a:pt x="7646820" y="0"/>
                </a:lnTo>
                <a:lnTo>
                  <a:pt x="7646820" y="6492845"/>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485583" y="3377579"/>
            <a:ext cx="4131868" cy="1879428"/>
            <a:chOff x="0" y="0"/>
            <a:chExt cx="1088229" cy="494993"/>
          </a:xfrm>
        </p:grpSpPr>
        <p:sp>
          <p:nvSpPr>
            <p:cNvPr name="Freeform 6" id="6"/>
            <p:cNvSpPr/>
            <p:nvPr/>
          </p:nvSpPr>
          <p:spPr>
            <a:xfrm flipH="false" flipV="false" rot="0">
              <a:off x="0" y="0"/>
              <a:ext cx="1088229" cy="494993"/>
            </a:xfrm>
            <a:custGeom>
              <a:avLst/>
              <a:gdLst/>
              <a:ahLst/>
              <a:cxnLst/>
              <a:rect r="r" b="b" t="t" l="l"/>
              <a:pathLst>
                <a:path h="494993" w="1088229">
                  <a:moveTo>
                    <a:pt x="50590" y="0"/>
                  </a:moveTo>
                  <a:lnTo>
                    <a:pt x="1037639" y="0"/>
                  </a:lnTo>
                  <a:cubicBezTo>
                    <a:pt x="1051056" y="0"/>
                    <a:pt x="1063924" y="5330"/>
                    <a:pt x="1073411" y="14818"/>
                  </a:cubicBezTo>
                  <a:cubicBezTo>
                    <a:pt x="1082899" y="24305"/>
                    <a:pt x="1088229" y="37173"/>
                    <a:pt x="1088229" y="50590"/>
                  </a:cubicBezTo>
                  <a:lnTo>
                    <a:pt x="1088229" y="444403"/>
                  </a:lnTo>
                  <a:cubicBezTo>
                    <a:pt x="1088229" y="472343"/>
                    <a:pt x="1065579" y="494993"/>
                    <a:pt x="1037639" y="494993"/>
                  </a:cubicBezTo>
                  <a:lnTo>
                    <a:pt x="50590" y="494993"/>
                  </a:lnTo>
                  <a:cubicBezTo>
                    <a:pt x="22650" y="494993"/>
                    <a:pt x="0" y="472343"/>
                    <a:pt x="0" y="444403"/>
                  </a:cubicBezTo>
                  <a:lnTo>
                    <a:pt x="0" y="50590"/>
                  </a:lnTo>
                  <a:cubicBezTo>
                    <a:pt x="0" y="22650"/>
                    <a:pt x="22650" y="0"/>
                    <a:pt x="50590" y="0"/>
                  </a:cubicBezTo>
                  <a:close/>
                </a:path>
              </a:pathLst>
            </a:custGeom>
            <a:solidFill>
              <a:srgbClr val="E2EEDA"/>
            </a:solidFill>
            <a:ln cap="rnd">
              <a:noFill/>
              <a:prstDash val="solid"/>
              <a:round/>
            </a:ln>
          </p:spPr>
        </p:sp>
        <p:sp>
          <p:nvSpPr>
            <p:cNvPr name="TextBox 7" id="7"/>
            <p:cNvSpPr txBox="true"/>
            <p:nvPr/>
          </p:nvSpPr>
          <p:spPr>
            <a:xfrm>
              <a:off x="0" y="-47625"/>
              <a:ext cx="1088229" cy="542618"/>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8" id="8"/>
          <p:cNvSpPr txBox="true"/>
          <p:nvPr/>
        </p:nvSpPr>
        <p:spPr>
          <a:xfrm rot="0">
            <a:off x="-1513846" y="362267"/>
            <a:ext cx="9159687" cy="1161415"/>
          </a:xfrm>
          <a:prstGeom prst="rect">
            <a:avLst/>
          </a:prstGeom>
        </p:spPr>
        <p:txBody>
          <a:bodyPr anchor="t" rtlCol="false" tIns="0" lIns="0" bIns="0" rIns="0">
            <a:spAutoFit/>
          </a:bodyPr>
          <a:lstStyle/>
          <a:p>
            <a:pPr algn="ctr" marL="0" indent="0" lvl="0">
              <a:lnSpc>
                <a:spcPts val="8254"/>
              </a:lnSpc>
              <a:spcBef>
                <a:spcPct val="0"/>
              </a:spcBef>
            </a:pPr>
            <a:r>
              <a:rPr lang="en-US" b="true" sz="6499">
                <a:solidFill>
                  <a:srgbClr val="447140"/>
                </a:solidFill>
                <a:latin typeface="Akzidenz-Grotesk Heavy"/>
                <a:ea typeface="Akzidenz-Grotesk Heavy"/>
                <a:cs typeface="Akzidenz-Grotesk Heavy"/>
                <a:sym typeface="Akzidenz-Grotesk Heavy"/>
              </a:rPr>
              <a:t>Tools</a:t>
            </a:r>
          </a:p>
        </p:txBody>
      </p:sp>
      <p:grpSp>
        <p:nvGrpSpPr>
          <p:cNvPr name="Group 9" id="9"/>
          <p:cNvGrpSpPr/>
          <p:nvPr/>
        </p:nvGrpSpPr>
        <p:grpSpPr>
          <a:xfrm rot="0">
            <a:off x="2485583" y="1955303"/>
            <a:ext cx="4157146" cy="888876"/>
            <a:chOff x="0" y="0"/>
            <a:chExt cx="1094886" cy="234107"/>
          </a:xfrm>
        </p:grpSpPr>
        <p:sp>
          <p:nvSpPr>
            <p:cNvPr name="Freeform 10" id="10"/>
            <p:cNvSpPr/>
            <p:nvPr/>
          </p:nvSpPr>
          <p:spPr>
            <a:xfrm flipH="false" flipV="false" rot="0">
              <a:off x="0" y="0"/>
              <a:ext cx="1094886" cy="234107"/>
            </a:xfrm>
            <a:custGeom>
              <a:avLst/>
              <a:gdLst/>
              <a:ahLst/>
              <a:cxnLst/>
              <a:rect r="r" b="b" t="t" l="l"/>
              <a:pathLst>
                <a:path h="234107" w="1094886">
                  <a:moveTo>
                    <a:pt x="94978" y="0"/>
                  </a:moveTo>
                  <a:lnTo>
                    <a:pt x="999908" y="0"/>
                  </a:lnTo>
                  <a:cubicBezTo>
                    <a:pt x="1052363" y="0"/>
                    <a:pt x="1094886" y="42523"/>
                    <a:pt x="1094886" y="94978"/>
                  </a:cubicBezTo>
                  <a:lnTo>
                    <a:pt x="1094886" y="139129"/>
                  </a:lnTo>
                  <a:cubicBezTo>
                    <a:pt x="1094886" y="164319"/>
                    <a:pt x="1084880" y="188477"/>
                    <a:pt x="1067068" y="206289"/>
                  </a:cubicBezTo>
                  <a:cubicBezTo>
                    <a:pt x="1049256" y="224101"/>
                    <a:pt x="1025098" y="234107"/>
                    <a:pt x="999908" y="234107"/>
                  </a:cubicBezTo>
                  <a:lnTo>
                    <a:pt x="94978" y="234107"/>
                  </a:lnTo>
                  <a:cubicBezTo>
                    <a:pt x="42523" y="234107"/>
                    <a:pt x="0" y="191584"/>
                    <a:pt x="0" y="139129"/>
                  </a:cubicBezTo>
                  <a:lnTo>
                    <a:pt x="0" y="94978"/>
                  </a:lnTo>
                  <a:cubicBezTo>
                    <a:pt x="0" y="69788"/>
                    <a:pt x="10007" y="45630"/>
                    <a:pt x="27818" y="27818"/>
                  </a:cubicBezTo>
                  <a:cubicBezTo>
                    <a:pt x="45630" y="10007"/>
                    <a:pt x="69788" y="0"/>
                    <a:pt x="94978" y="0"/>
                  </a:cubicBezTo>
                  <a:close/>
                </a:path>
              </a:pathLst>
            </a:custGeom>
            <a:solidFill>
              <a:srgbClr val="447140"/>
            </a:solidFill>
          </p:spPr>
        </p:sp>
        <p:sp>
          <p:nvSpPr>
            <p:cNvPr name="TextBox 11" id="11"/>
            <p:cNvSpPr txBox="true"/>
            <p:nvPr/>
          </p:nvSpPr>
          <p:spPr>
            <a:xfrm>
              <a:off x="0" y="-47625"/>
              <a:ext cx="1094886" cy="281732"/>
            </a:xfrm>
            <a:prstGeom prst="rect">
              <a:avLst/>
            </a:prstGeom>
          </p:spPr>
          <p:txBody>
            <a:bodyPr anchor="ctr" rtlCol="false" tIns="50800" lIns="50800" bIns="50800" rIns="50800"/>
            <a:lstStyle/>
            <a:p>
              <a:pPr algn="ctr">
                <a:lnSpc>
                  <a:spcPts val="3220"/>
                </a:lnSpc>
              </a:pPr>
            </a:p>
          </p:txBody>
        </p:sp>
      </p:grpSp>
      <p:sp>
        <p:nvSpPr>
          <p:cNvPr name="TextBox 12" id="12"/>
          <p:cNvSpPr txBox="true"/>
          <p:nvPr/>
        </p:nvSpPr>
        <p:spPr>
          <a:xfrm rot="0">
            <a:off x="2805963" y="2226325"/>
            <a:ext cx="3461876" cy="389253"/>
          </a:xfrm>
          <a:prstGeom prst="rect">
            <a:avLst/>
          </a:prstGeom>
        </p:spPr>
        <p:txBody>
          <a:bodyPr anchor="t" rtlCol="false" tIns="0" lIns="0" bIns="0" rIns="0">
            <a:spAutoFit/>
          </a:bodyPr>
          <a:lstStyle/>
          <a:p>
            <a:pPr algn="ctr">
              <a:lnSpc>
                <a:spcPts val="3220"/>
              </a:lnSpc>
            </a:pPr>
            <a:r>
              <a:rPr lang="en-US" sz="2300" b="true">
                <a:solidFill>
                  <a:srgbClr val="FFFFFF"/>
                </a:solidFill>
                <a:latin typeface="Inter Heavy"/>
                <a:ea typeface="Inter Heavy"/>
                <a:cs typeface="Inter Heavy"/>
                <a:sym typeface="Inter Heavy"/>
              </a:rPr>
              <a:t>MS Word</a:t>
            </a:r>
          </a:p>
        </p:txBody>
      </p:sp>
      <p:sp>
        <p:nvSpPr>
          <p:cNvPr name="TextBox 13" id="13"/>
          <p:cNvSpPr txBox="true"/>
          <p:nvPr/>
        </p:nvSpPr>
        <p:spPr>
          <a:xfrm rot="0">
            <a:off x="8496689" y="2136434"/>
            <a:ext cx="1184249" cy="389253"/>
          </a:xfrm>
          <a:prstGeom prst="rect">
            <a:avLst/>
          </a:prstGeom>
        </p:spPr>
        <p:txBody>
          <a:bodyPr anchor="t" rtlCol="false" tIns="0" lIns="0" bIns="0" rIns="0">
            <a:spAutoFit/>
          </a:bodyPr>
          <a:lstStyle/>
          <a:p>
            <a:pPr algn="ctr" marL="0" indent="0" lvl="0">
              <a:lnSpc>
                <a:spcPts val="3220"/>
              </a:lnSpc>
              <a:spcBef>
                <a:spcPct val="0"/>
              </a:spcBef>
            </a:pPr>
            <a:r>
              <a:rPr lang="en-US" b="true" sz="2300">
                <a:solidFill>
                  <a:srgbClr val="FFFFFF"/>
                </a:solidFill>
                <a:latin typeface="Inter Heavy"/>
                <a:ea typeface="Inter Heavy"/>
                <a:cs typeface="Inter Heavy"/>
                <a:sym typeface="Inter Heavy"/>
              </a:rPr>
              <a:t>sklearn</a:t>
            </a:r>
          </a:p>
        </p:txBody>
      </p:sp>
      <p:grpSp>
        <p:nvGrpSpPr>
          <p:cNvPr name="Group 14" id="14"/>
          <p:cNvGrpSpPr/>
          <p:nvPr/>
        </p:nvGrpSpPr>
        <p:grpSpPr>
          <a:xfrm rot="0">
            <a:off x="11222573" y="1955303"/>
            <a:ext cx="4157146" cy="888876"/>
            <a:chOff x="0" y="0"/>
            <a:chExt cx="1094886" cy="234107"/>
          </a:xfrm>
        </p:grpSpPr>
        <p:sp>
          <p:nvSpPr>
            <p:cNvPr name="Freeform 15" id="15"/>
            <p:cNvSpPr/>
            <p:nvPr/>
          </p:nvSpPr>
          <p:spPr>
            <a:xfrm flipH="false" flipV="false" rot="0">
              <a:off x="0" y="0"/>
              <a:ext cx="1094886" cy="234107"/>
            </a:xfrm>
            <a:custGeom>
              <a:avLst/>
              <a:gdLst/>
              <a:ahLst/>
              <a:cxnLst/>
              <a:rect r="r" b="b" t="t" l="l"/>
              <a:pathLst>
                <a:path h="234107" w="1094886">
                  <a:moveTo>
                    <a:pt x="94978" y="0"/>
                  </a:moveTo>
                  <a:lnTo>
                    <a:pt x="999908" y="0"/>
                  </a:lnTo>
                  <a:cubicBezTo>
                    <a:pt x="1052363" y="0"/>
                    <a:pt x="1094886" y="42523"/>
                    <a:pt x="1094886" y="94978"/>
                  </a:cubicBezTo>
                  <a:lnTo>
                    <a:pt x="1094886" y="139129"/>
                  </a:lnTo>
                  <a:cubicBezTo>
                    <a:pt x="1094886" y="164319"/>
                    <a:pt x="1084880" y="188477"/>
                    <a:pt x="1067068" y="206289"/>
                  </a:cubicBezTo>
                  <a:cubicBezTo>
                    <a:pt x="1049256" y="224101"/>
                    <a:pt x="1025098" y="234107"/>
                    <a:pt x="999908" y="234107"/>
                  </a:cubicBezTo>
                  <a:lnTo>
                    <a:pt x="94978" y="234107"/>
                  </a:lnTo>
                  <a:cubicBezTo>
                    <a:pt x="42523" y="234107"/>
                    <a:pt x="0" y="191584"/>
                    <a:pt x="0" y="139129"/>
                  </a:cubicBezTo>
                  <a:lnTo>
                    <a:pt x="0" y="94978"/>
                  </a:lnTo>
                  <a:cubicBezTo>
                    <a:pt x="0" y="69788"/>
                    <a:pt x="10007" y="45630"/>
                    <a:pt x="27818" y="27818"/>
                  </a:cubicBezTo>
                  <a:cubicBezTo>
                    <a:pt x="45630" y="10007"/>
                    <a:pt x="69788" y="0"/>
                    <a:pt x="94978" y="0"/>
                  </a:cubicBezTo>
                  <a:close/>
                </a:path>
              </a:pathLst>
            </a:custGeom>
            <a:solidFill>
              <a:srgbClr val="447140"/>
            </a:solidFill>
          </p:spPr>
        </p:sp>
        <p:sp>
          <p:nvSpPr>
            <p:cNvPr name="TextBox 16" id="16"/>
            <p:cNvSpPr txBox="true"/>
            <p:nvPr/>
          </p:nvSpPr>
          <p:spPr>
            <a:xfrm>
              <a:off x="0" y="-47625"/>
              <a:ext cx="1094886" cy="281732"/>
            </a:xfrm>
            <a:prstGeom prst="rect">
              <a:avLst/>
            </a:prstGeom>
          </p:spPr>
          <p:txBody>
            <a:bodyPr anchor="ctr" rtlCol="false" tIns="50800" lIns="50800" bIns="50800" rIns="50800"/>
            <a:lstStyle/>
            <a:p>
              <a:pPr algn="ctr">
                <a:lnSpc>
                  <a:spcPts val="3220"/>
                </a:lnSpc>
              </a:pPr>
            </a:p>
          </p:txBody>
        </p:sp>
      </p:grpSp>
      <p:sp>
        <p:nvSpPr>
          <p:cNvPr name="TextBox 17" id="17"/>
          <p:cNvSpPr txBox="true"/>
          <p:nvPr/>
        </p:nvSpPr>
        <p:spPr>
          <a:xfrm rot="0">
            <a:off x="11912770" y="2181301"/>
            <a:ext cx="2784011" cy="389253"/>
          </a:xfrm>
          <a:prstGeom prst="rect">
            <a:avLst/>
          </a:prstGeom>
        </p:spPr>
        <p:txBody>
          <a:bodyPr anchor="t" rtlCol="false" tIns="0" lIns="0" bIns="0" rIns="0">
            <a:spAutoFit/>
          </a:bodyPr>
          <a:lstStyle/>
          <a:p>
            <a:pPr algn="ctr" marL="0" indent="0" lvl="0">
              <a:lnSpc>
                <a:spcPts val="3220"/>
              </a:lnSpc>
              <a:spcBef>
                <a:spcPct val="0"/>
              </a:spcBef>
            </a:pPr>
            <a:r>
              <a:rPr lang="en-US" b="true" sz="2300">
                <a:solidFill>
                  <a:srgbClr val="FFFFFF"/>
                </a:solidFill>
                <a:latin typeface="Inter Heavy"/>
                <a:ea typeface="Inter Heavy"/>
                <a:cs typeface="Inter Heavy"/>
                <a:sym typeface="Inter Heavy"/>
              </a:rPr>
              <a:t>Draw.io</a:t>
            </a:r>
          </a:p>
        </p:txBody>
      </p:sp>
      <p:sp>
        <p:nvSpPr>
          <p:cNvPr name="TextBox 18" id="18"/>
          <p:cNvSpPr txBox="true"/>
          <p:nvPr/>
        </p:nvSpPr>
        <p:spPr>
          <a:xfrm rot="0">
            <a:off x="2964414" y="3537514"/>
            <a:ext cx="3199485" cy="1236978"/>
          </a:xfrm>
          <a:prstGeom prst="rect">
            <a:avLst/>
          </a:prstGeom>
        </p:spPr>
        <p:txBody>
          <a:bodyPr anchor="t" rtlCol="false" tIns="0" lIns="0" bIns="0" rIns="0">
            <a:spAutoFit/>
          </a:bodyPr>
          <a:lstStyle/>
          <a:p>
            <a:pPr algn="l">
              <a:lnSpc>
                <a:spcPts val="3220"/>
              </a:lnSpc>
            </a:pPr>
            <a:r>
              <a:rPr lang="en-US" sz="2300" b="true">
                <a:solidFill>
                  <a:srgbClr val="244721"/>
                </a:solidFill>
                <a:latin typeface="Times New Roman Bold"/>
                <a:ea typeface="Times New Roman Bold"/>
                <a:cs typeface="Times New Roman Bold"/>
                <a:sym typeface="Times New Roman Bold"/>
              </a:rPr>
              <a:t>For Creating the document file for the project</a:t>
            </a:r>
          </a:p>
        </p:txBody>
      </p:sp>
      <p:grpSp>
        <p:nvGrpSpPr>
          <p:cNvPr name="Group 19" id="19"/>
          <p:cNvGrpSpPr/>
          <p:nvPr/>
        </p:nvGrpSpPr>
        <p:grpSpPr>
          <a:xfrm rot="0">
            <a:off x="11222573" y="3377579"/>
            <a:ext cx="4157146" cy="1879428"/>
            <a:chOff x="0" y="0"/>
            <a:chExt cx="1094886" cy="494993"/>
          </a:xfrm>
        </p:grpSpPr>
        <p:sp>
          <p:nvSpPr>
            <p:cNvPr name="Freeform 20" id="20"/>
            <p:cNvSpPr/>
            <p:nvPr/>
          </p:nvSpPr>
          <p:spPr>
            <a:xfrm flipH="false" flipV="false" rot="0">
              <a:off x="0" y="0"/>
              <a:ext cx="1094886" cy="494993"/>
            </a:xfrm>
            <a:custGeom>
              <a:avLst/>
              <a:gdLst/>
              <a:ahLst/>
              <a:cxnLst/>
              <a:rect r="r" b="b" t="t" l="l"/>
              <a:pathLst>
                <a:path h="494993" w="1094886">
                  <a:moveTo>
                    <a:pt x="50283" y="0"/>
                  </a:moveTo>
                  <a:lnTo>
                    <a:pt x="1044604" y="0"/>
                  </a:lnTo>
                  <a:cubicBezTo>
                    <a:pt x="1072374" y="0"/>
                    <a:pt x="1094886" y="22512"/>
                    <a:pt x="1094886" y="50283"/>
                  </a:cubicBezTo>
                  <a:lnTo>
                    <a:pt x="1094886" y="444711"/>
                  </a:lnTo>
                  <a:cubicBezTo>
                    <a:pt x="1094886" y="472481"/>
                    <a:pt x="1072374" y="494993"/>
                    <a:pt x="1044604" y="494993"/>
                  </a:cubicBezTo>
                  <a:lnTo>
                    <a:pt x="50283" y="494993"/>
                  </a:lnTo>
                  <a:cubicBezTo>
                    <a:pt x="22512" y="494993"/>
                    <a:pt x="0" y="472481"/>
                    <a:pt x="0" y="444711"/>
                  </a:cubicBezTo>
                  <a:lnTo>
                    <a:pt x="0" y="50283"/>
                  </a:lnTo>
                  <a:cubicBezTo>
                    <a:pt x="0" y="22512"/>
                    <a:pt x="22512" y="0"/>
                    <a:pt x="50283" y="0"/>
                  </a:cubicBezTo>
                  <a:close/>
                </a:path>
              </a:pathLst>
            </a:custGeom>
            <a:solidFill>
              <a:srgbClr val="E2EEDA"/>
            </a:solidFill>
            <a:ln cap="rnd">
              <a:noFill/>
              <a:prstDash val="solid"/>
              <a:round/>
            </a:ln>
          </p:spPr>
        </p:sp>
        <p:sp>
          <p:nvSpPr>
            <p:cNvPr name="TextBox 21" id="21"/>
            <p:cNvSpPr txBox="true"/>
            <p:nvPr/>
          </p:nvSpPr>
          <p:spPr>
            <a:xfrm>
              <a:off x="0" y="-47625"/>
              <a:ext cx="1094886" cy="542618"/>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22" id="22"/>
          <p:cNvSpPr txBox="true"/>
          <p:nvPr/>
        </p:nvSpPr>
        <p:spPr>
          <a:xfrm rot="0">
            <a:off x="11672393" y="3537514"/>
            <a:ext cx="3264765" cy="836928"/>
          </a:xfrm>
          <a:prstGeom prst="rect">
            <a:avLst/>
          </a:prstGeom>
        </p:spPr>
        <p:txBody>
          <a:bodyPr anchor="t" rtlCol="false" tIns="0" lIns="0" bIns="0" rIns="0">
            <a:spAutoFit/>
          </a:bodyPr>
          <a:lstStyle/>
          <a:p>
            <a:pPr algn="l">
              <a:lnSpc>
                <a:spcPts val="3220"/>
              </a:lnSpc>
            </a:pPr>
            <a:r>
              <a:rPr lang="en-US" sz="2300" b="true">
                <a:solidFill>
                  <a:srgbClr val="244721"/>
                </a:solidFill>
                <a:latin typeface="Times New Roman Bold"/>
                <a:ea typeface="Times New Roman Bold"/>
                <a:cs typeface="Times New Roman Bold"/>
                <a:sym typeface="Times New Roman Bold"/>
              </a:rPr>
              <a:t>For drawing diagrams for the project</a:t>
            </a:r>
          </a:p>
        </p:txBody>
      </p:sp>
      <p:sp>
        <p:nvSpPr>
          <p:cNvPr name="Freeform 23" id="23"/>
          <p:cNvSpPr/>
          <p:nvPr/>
        </p:nvSpPr>
        <p:spPr>
          <a:xfrm flipH="false" flipV="false" rot="0">
            <a:off x="8014385" y="9582098"/>
            <a:ext cx="1996838" cy="330386"/>
          </a:xfrm>
          <a:custGeom>
            <a:avLst/>
            <a:gdLst/>
            <a:ahLst/>
            <a:cxnLst/>
            <a:rect r="r" b="b" t="t" l="l"/>
            <a:pathLst>
              <a:path h="330386" w="1996838">
                <a:moveTo>
                  <a:pt x="0" y="0"/>
                </a:moveTo>
                <a:lnTo>
                  <a:pt x="1996838" y="0"/>
                </a:lnTo>
                <a:lnTo>
                  <a:pt x="1996838" y="330386"/>
                </a:lnTo>
                <a:lnTo>
                  <a:pt x="0" y="3303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701563" y="6064031"/>
            <a:ext cx="1019056" cy="389253"/>
          </a:xfrm>
          <a:prstGeom prst="rect">
            <a:avLst/>
          </a:prstGeom>
        </p:spPr>
        <p:txBody>
          <a:bodyPr anchor="t" rtlCol="false" tIns="0" lIns="0" bIns="0" rIns="0">
            <a:spAutoFit/>
          </a:bodyPr>
          <a:lstStyle/>
          <a:p>
            <a:pPr algn="ctr">
              <a:lnSpc>
                <a:spcPts val="3220"/>
              </a:lnSpc>
              <a:spcBef>
                <a:spcPct val="0"/>
              </a:spcBef>
            </a:pPr>
            <a:r>
              <a:rPr lang="en-US" b="true" sz="2300">
                <a:solidFill>
                  <a:srgbClr val="FFFFFF"/>
                </a:solidFill>
                <a:latin typeface="Inter Heavy"/>
                <a:ea typeface="Inter Heavy"/>
                <a:cs typeface="Inter Heavy"/>
                <a:sym typeface="Inter Heavy"/>
              </a:rPr>
              <a:t>numpy</a:t>
            </a:r>
          </a:p>
        </p:txBody>
      </p:sp>
      <p:grpSp>
        <p:nvGrpSpPr>
          <p:cNvPr name="Group 25" id="25"/>
          <p:cNvGrpSpPr/>
          <p:nvPr/>
        </p:nvGrpSpPr>
        <p:grpSpPr>
          <a:xfrm rot="0">
            <a:off x="2460305" y="5933883"/>
            <a:ext cx="4157146" cy="888876"/>
            <a:chOff x="0" y="0"/>
            <a:chExt cx="1094886" cy="234107"/>
          </a:xfrm>
        </p:grpSpPr>
        <p:sp>
          <p:nvSpPr>
            <p:cNvPr name="Freeform 26" id="26"/>
            <p:cNvSpPr/>
            <p:nvPr/>
          </p:nvSpPr>
          <p:spPr>
            <a:xfrm flipH="false" flipV="false" rot="0">
              <a:off x="0" y="0"/>
              <a:ext cx="1094886" cy="234107"/>
            </a:xfrm>
            <a:custGeom>
              <a:avLst/>
              <a:gdLst/>
              <a:ahLst/>
              <a:cxnLst/>
              <a:rect r="r" b="b" t="t" l="l"/>
              <a:pathLst>
                <a:path h="234107" w="1094886">
                  <a:moveTo>
                    <a:pt x="94978" y="0"/>
                  </a:moveTo>
                  <a:lnTo>
                    <a:pt x="999908" y="0"/>
                  </a:lnTo>
                  <a:cubicBezTo>
                    <a:pt x="1052363" y="0"/>
                    <a:pt x="1094886" y="42523"/>
                    <a:pt x="1094886" y="94978"/>
                  </a:cubicBezTo>
                  <a:lnTo>
                    <a:pt x="1094886" y="139129"/>
                  </a:lnTo>
                  <a:cubicBezTo>
                    <a:pt x="1094886" y="164319"/>
                    <a:pt x="1084880" y="188477"/>
                    <a:pt x="1067068" y="206289"/>
                  </a:cubicBezTo>
                  <a:cubicBezTo>
                    <a:pt x="1049256" y="224101"/>
                    <a:pt x="1025098" y="234107"/>
                    <a:pt x="999908" y="234107"/>
                  </a:cubicBezTo>
                  <a:lnTo>
                    <a:pt x="94978" y="234107"/>
                  </a:lnTo>
                  <a:cubicBezTo>
                    <a:pt x="42523" y="234107"/>
                    <a:pt x="0" y="191584"/>
                    <a:pt x="0" y="139129"/>
                  </a:cubicBezTo>
                  <a:lnTo>
                    <a:pt x="0" y="94978"/>
                  </a:lnTo>
                  <a:cubicBezTo>
                    <a:pt x="0" y="69788"/>
                    <a:pt x="10007" y="45630"/>
                    <a:pt x="27818" y="27818"/>
                  </a:cubicBezTo>
                  <a:cubicBezTo>
                    <a:pt x="45630" y="10007"/>
                    <a:pt x="69788" y="0"/>
                    <a:pt x="94978" y="0"/>
                  </a:cubicBezTo>
                  <a:close/>
                </a:path>
              </a:pathLst>
            </a:custGeom>
            <a:solidFill>
              <a:srgbClr val="447140"/>
            </a:solidFill>
          </p:spPr>
        </p:sp>
        <p:sp>
          <p:nvSpPr>
            <p:cNvPr name="TextBox 27" id="27"/>
            <p:cNvSpPr txBox="true"/>
            <p:nvPr/>
          </p:nvSpPr>
          <p:spPr>
            <a:xfrm>
              <a:off x="0" y="-47625"/>
              <a:ext cx="1094886" cy="281732"/>
            </a:xfrm>
            <a:prstGeom prst="rect">
              <a:avLst/>
            </a:prstGeom>
          </p:spPr>
          <p:txBody>
            <a:bodyPr anchor="ctr" rtlCol="false" tIns="50800" lIns="50800" bIns="50800" rIns="50800"/>
            <a:lstStyle/>
            <a:p>
              <a:pPr algn="ctr">
                <a:lnSpc>
                  <a:spcPts val="3220"/>
                </a:lnSpc>
              </a:pPr>
            </a:p>
          </p:txBody>
        </p:sp>
      </p:grpSp>
      <p:sp>
        <p:nvSpPr>
          <p:cNvPr name="TextBox 28" id="28"/>
          <p:cNvSpPr txBox="true"/>
          <p:nvPr/>
        </p:nvSpPr>
        <p:spPr>
          <a:xfrm rot="0">
            <a:off x="2858497" y="6159882"/>
            <a:ext cx="3461876" cy="389253"/>
          </a:xfrm>
          <a:prstGeom prst="rect">
            <a:avLst/>
          </a:prstGeom>
        </p:spPr>
        <p:txBody>
          <a:bodyPr anchor="t" rtlCol="false" tIns="0" lIns="0" bIns="0" rIns="0">
            <a:spAutoFit/>
          </a:bodyPr>
          <a:lstStyle/>
          <a:p>
            <a:pPr algn="ctr">
              <a:lnSpc>
                <a:spcPts val="3220"/>
              </a:lnSpc>
            </a:pPr>
            <a:r>
              <a:rPr lang="en-US" sz="2300" b="true">
                <a:solidFill>
                  <a:srgbClr val="FFFFFF"/>
                </a:solidFill>
                <a:latin typeface="Inter Heavy"/>
                <a:ea typeface="Inter Heavy"/>
                <a:cs typeface="Inter Heavy"/>
                <a:sym typeface="Inter Heavy"/>
              </a:rPr>
              <a:t>ArgoUML</a:t>
            </a:r>
          </a:p>
        </p:txBody>
      </p:sp>
      <p:grpSp>
        <p:nvGrpSpPr>
          <p:cNvPr name="Group 29" id="29"/>
          <p:cNvGrpSpPr/>
          <p:nvPr/>
        </p:nvGrpSpPr>
        <p:grpSpPr>
          <a:xfrm rot="0">
            <a:off x="11222573" y="5933883"/>
            <a:ext cx="4157146" cy="888876"/>
            <a:chOff x="0" y="0"/>
            <a:chExt cx="1094886" cy="234107"/>
          </a:xfrm>
        </p:grpSpPr>
        <p:sp>
          <p:nvSpPr>
            <p:cNvPr name="Freeform 30" id="30"/>
            <p:cNvSpPr/>
            <p:nvPr/>
          </p:nvSpPr>
          <p:spPr>
            <a:xfrm flipH="false" flipV="false" rot="0">
              <a:off x="0" y="0"/>
              <a:ext cx="1094886" cy="234107"/>
            </a:xfrm>
            <a:custGeom>
              <a:avLst/>
              <a:gdLst/>
              <a:ahLst/>
              <a:cxnLst/>
              <a:rect r="r" b="b" t="t" l="l"/>
              <a:pathLst>
                <a:path h="234107" w="1094886">
                  <a:moveTo>
                    <a:pt x="94978" y="0"/>
                  </a:moveTo>
                  <a:lnTo>
                    <a:pt x="999908" y="0"/>
                  </a:lnTo>
                  <a:cubicBezTo>
                    <a:pt x="1052363" y="0"/>
                    <a:pt x="1094886" y="42523"/>
                    <a:pt x="1094886" y="94978"/>
                  </a:cubicBezTo>
                  <a:lnTo>
                    <a:pt x="1094886" y="139129"/>
                  </a:lnTo>
                  <a:cubicBezTo>
                    <a:pt x="1094886" y="164319"/>
                    <a:pt x="1084880" y="188477"/>
                    <a:pt x="1067068" y="206289"/>
                  </a:cubicBezTo>
                  <a:cubicBezTo>
                    <a:pt x="1049256" y="224101"/>
                    <a:pt x="1025098" y="234107"/>
                    <a:pt x="999908" y="234107"/>
                  </a:cubicBezTo>
                  <a:lnTo>
                    <a:pt x="94978" y="234107"/>
                  </a:lnTo>
                  <a:cubicBezTo>
                    <a:pt x="42523" y="234107"/>
                    <a:pt x="0" y="191584"/>
                    <a:pt x="0" y="139129"/>
                  </a:cubicBezTo>
                  <a:lnTo>
                    <a:pt x="0" y="94978"/>
                  </a:lnTo>
                  <a:cubicBezTo>
                    <a:pt x="0" y="69788"/>
                    <a:pt x="10007" y="45630"/>
                    <a:pt x="27818" y="27818"/>
                  </a:cubicBezTo>
                  <a:cubicBezTo>
                    <a:pt x="45630" y="10007"/>
                    <a:pt x="69788" y="0"/>
                    <a:pt x="94978" y="0"/>
                  </a:cubicBezTo>
                  <a:close/>
                </a:path>
              </a:pathLst>
            </a:custGeom>
            <a:solidFill>
              <a:srgbClr val="447140"/>
            </a:solidFill>
          </p:spPr>
        </p:sp>
        <p:sp>
          <p:nvSpPr>
            <p:cNvPr name="TextBox 31" id="31"/>
            <p:cNvSpPr txBox="true"/>
            <p:nvPr/>
          </p:nvSpPr>
          <p:spPr>
            <a:xfrm>
              <a:off x="0" y="-47625"/>
              <a:ext cx="1094886" cy="281732"/>
            </a:xfrm>
            <a:prstGeom prst="rect">
              <a:avLst/>
            </a:prstGeom>
          </p:spPr>
          <p:txBody>
            <a:bodyPr anchor="ctr" rtlCol="false" tIns="50800" lIns="50800" bIns="50800" rIns="50800"/>
            <a:lstStyle/>
            <a:p>
              <a:pPr algn="ctr">
                <a:lnSpc>
                  <a:spcPts val="3220"/>
                </a:lnSpc>
              </a:pPr>
            </a:p>
          </p:txBody>
        </p:sp>
      </p:grpSp>
      <p:sp>
        <p:nvSpPr>
          <p:cNvPr name="TextBox 32" id="32"/>
          <p:cNvSpPr txBox="true"/>
          <p:nvPr/>
        </p:nvSpPr>
        <p:spPr>
          <a:xfrm rot="0">
            <a:off x="11439013" y="6159882"/>
            <a:ext cx="3461876" cy="389253"/>
          </a:xfrm>
          <a:prstGeom prst="rect">
            <a:avLst/>
          </a:prstGeom>
        </p:spPr>
        <p:txBody>
          <a:bodyPr anchor="t" rtlCol="false" tIns="0" lIns="0" bIns="0" rIns="0">
            <a:spAutoFit/>
          </a:bodyPr>
          <a:lstStyle/>
          <a:p>
            <a:pPr algn="ctr">
              <a:lnSpc>
                <a:spcPts val="3220"/>
              </a:lnSpc>
            </a:pPr>
            <a:r>
              <a:rPr lang="en-US" sz="2300" b="true">
                <a:solidFill>
                  <a:srgbClr val="FFFFFF"/>
                </a:solidFill>
                <a:latin typeface="Inter Heavy"/>
                <a:ea typeface="Inter Heavy"/>
                <a:cs typeface="Inter Heavy"/>
                <a:sym typeface="Inter Heavy"/>
              </a:rPr>
              <a:t>Visual Studio Code</a:t>
            </a:r>
          </a:p>
        </p:txBody>
      </p:sp>
      <p:grpSp>
        <p:nvGrpSpPr>
          <p:cNvPr name="Group 33" id="33"/>
          <p:cNvGrpSpPr/>
          <p:nvPr/>
        </p:nvGrpSpPr>
        <p:grpSpPr>
          <a:xfrm rot="0">
            <a:off x="2460305" y="7307933"/>
            <a:ext cx="4157146" cy="1879428"/>
            <a:chOff x="0" y="0"/>
            <a:chExt cx="1094886" cy="494993"/>
          </a:xfrm>
        </p:grpSpPr>
        <p:sp>
          <p:nvSpPr>
            <p:cNvPr name="Freeform 34" id="34"/>
            <p:cNvSpPr/>
            <p:nvPr/>
          </p:nvSpPr>
          <p:spPr>
            <a:xfrm flipH="false" flipV="false" rot="0">
              <a:off x="0" y="0"/>
              <a:ext cx="1094886" cy="494993"/>
            </a:xfrm>
            <a:custGeom>
              <a:avLst/>
              <a:gdLst/>
              <a:ahLst/>
              <a:cxnLst/>
              <a:rect r="r" b="b" t="t" l="l"/>
              <a:pathLst>
                <a:path h="494993" w="1094886">
                  <a:moveTo>
                    <a:pt x="50283" y="0"/>
                  </a:moveTo>
                  <a:lnTo>
                    <a:pt x="1044604" y="0"/>
                  </a:lnTo>
                  <a:cubicBezTo>
                    <a:pt x="1072374" y="0"/>
                    <a:pt x="1094886" y="22512"/>
                    <a:pt x="1094886" y="50283"/>
                  </a:cubicBezTo>
                  <a:lnTo>
                    <a:pt x="1094886" y="444711"/>
                  </a:lnTo>
                  <a:cubicBezTo>
                    <a:pt x="1094886" y="472481"/>
                    <a:pt x="1072374" y="494993"/>
                    <a:pt x="1044604" y="494993"/>
                  </a:cubicBezTo>
                  <a:lnTo>
                    <a:pt x="50283" y="494993"/>
                  </a:lnTo>
                  <a:cubicBezTo>
                    <a:pt x="22512" y="494993"/>
                    <a:pt x="0" y="472481"/>
                    <a:pt x="0" y="444711"/>
                  </a:cubicBezTo>
                  <a:lnTo>
                    <a:pt x="0" y="50283"/>
                  </a:lnTo>
                  <a:cubicBezTo>
                    <a:pt x="0" y="22512"/>
                    <a:pt x="22512" y="0"/>
                    <a:pt x="50283" y="0"/>
                  </a:cubicBezTo>
                  <a:close/>
                </a:path>
              </a:pathLst>
            </a:custGeom>
            <a:solidFill>
              <a:srgbClr val="E2EEDA"/>
            </a:solidFill>
            <a:ln cap="rnd">
              <a:noFill/>
              <a:prstDash val="solid"/>
              <a:round/>
            </a:ln>
          </p:spPr>
        </p:sp>
        <p:sp>
          <p:nvSpPr>
            <p:cNvPr name="TextBox 35" id="35"/>
            <p:cNvSpPr txBox="true"/>
            <p:nvPr/>
          </p:nvSpPr>
          <p:spPr>
            <a:xfrm>
              <a:off x="0" y="-47625"/>
              <a:ext cx="1094886" cy="542618"/>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36" id="36"/>
          <p:cNvSpPr txBox="true"/>
          <p:nvPr/>
        </p:nvSpPr>
        <p:spPr>
          <a:xfrm rot="0">
            <a:off x="2885464" y="7718109"/>
            <a:ext cx="3407941" cy="836928"/>
          </a:xfrm>
          <a:prstGeom prst="rect">
            <a:avLst/>
          </a:prstGeom>
        </p:spPr>
        <p:txBody>
          <a:bodyPr anchor="t" rtlCol="false" tIns="0" lIns="0" bIns="0" rIns="0">
            <a:spAutoFit/>
          </a:bodyPr>
          <a:lstStyle/>
          <a:p>
            <a:pPr algn="l">
              <a:lnSpc>
                <a:spcPts val="3220"/>
              </a:lnSpc>
            </a:pPr>
            <a:r>
              <a:rPr lang="en-US" sz="2300" b="true">
                <a:solidFill>
                  <a:srgbClr val="244721"/>
                </a:solidFill>
                <a:latin typeface="Times New Roman Bold"/>
                <a:ea typeface="Times New Roman Bold"/>
                <a:cs typeface="Times New Roman Bold"/>
                <a:sym typeface="Times New Roman Bold"/>
              </a:rPr>
              <a:t>For drawing UML diagrams for the project</a:t>
            </a:r>
          </a:p>
        </p:txBody>
      </p:sp>
      <p:grpSp>
        <p:nvGrpSpPr>
          <p:cNvPr name="Group 37" id="37"/>
          <p:cNvGrpSpPr/>
          <p:nvPr/>
        </p:nvGrpSpPr>
        <p:grpSpPr>
          <a:xfrm rot="0">
            <a:off x="11222573" y="7307933"/>
            <a:ext cx="4157146" cy="1879428"/>
            <a:chOff x="0" y="0"/>
            <a:chExt cx="1094886" cy="494993"/>
          </a:xfrm>
        </p:grpSpPr>
        <p:sp>
          <p:nvSpPr>
            <p:cNvPr name="Freeform 38" id="38"/>
            <p:cNvSpPr/>
            <p:nvPr/>
          </p:nvSpPr>
          <p:spPr>
            <a:xfrm flipH="false" flipV="false" rot="0">
              <a:off x="0" y="0"/>
              <a:ext cx="1094886" cy="494993"/>
            </a:xfrm>
            <a:custGeom>
              <a:avLst/>
              <a:gdLst/>
              <a:ahLst/>
              <a:cxnLst/>
              <a:rect r="r" b="b" t="t" l="l"/>
              <a:pathLst>
                <a:path h="494993" w="1094886">
                  <a:moveTo>
                    <a:pt x="50283" y="0"/>
                  </a:moveTo>
                  <a:lnTo>
                    <a:pt x="1044604" y="0"/>
                  </a:lnTo>
                  <a:cubicBezTo>
                    <a:pt x="1072374" y="0"/>
                    <a:pt x="1094886" y="22512"/>
                    <a:pt x="1094886" y="50283"/>
                  </a:cubicBezTo>
                  <a:lnTo>
                    <a:pt x="1094886" y="444711"/>
                  </a:lnTo>
                  <a:cubicBezTo>
                    <a:pt x="1094886" y="472481"/>
                    <a:pt x="1072374" y="494993"/>
                    <a:pt x="1044604" y="494993"/>
                  </a:cubicBezTo>
                  <a:lnTo>
                    <a:pt x="50283" y="494993"/>
                  </a:lnTo>
                  <a:cubicBezTo>
                    <a:pt x="22512" y="494993"/>
                    <a:pt x="0" y="472481"/>
                    <a:pt x="0" y="444711"/>
                  </a:cubicBezTo>
                  <a:lnTo>
                    <a:pt x="0" y="50283"/>
                  </a:lnTo>
                  <a:cubicBezTo>
                    <a:pt x="0" y="22512"/>
                    <a:pt x="22512" y="0"/>
                    <a:pt x="50283" y="0"/>
                  </a:cubicBezTo>
                  <a:close/>
                </a:path>
              </a:pathLst>
            </a:custGeom>
            <a:solidFill>
              <a:srgbClr val="E2EEDA"/>
            </a:solidFill>
            <a:ln cap="rnd">
              <a:noFill/>
              <a:prstDash val="solid"/>
              <a:round/>
            </a:ln>
          </p:spPr>
        </p:sp>
        <p:sp>
          <p:nvSpPr>
            <p:cNvPr name="TextBox 39" id="39"/>
            <p:cNvSpPr txBox="true"/>
            <p:nvPr/>
          </p:nvSpPr>
          <p:spPr>
            <a:xfrm>
              <a:off x="0" y="-47625"/>
              <a:ext cx="1094886" cy="542618"/>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TextBox 40" id="40"/>
          <p:cNvSpPr txBox="true"/>
          <p:nvPr/>
        </p:nvSpPr>
        <p:spPr>
          <a:xfrm rot="0">
            <a:off x="11912770" y="7718109"/>
            <a:ext cx="3199485" cy="436878"/>
          </a:xfrm>
          <a:prstGeom prst="rect">
            <a:avLst/>
          </a:prstGeom>
        </p:spPr>
        <p:txBody>
          <a:bodyPr anchor="t" rtlCol="false" tIns="0" lIns="0" bIns="0" rIns="0">
            <a:spAutoFit/>
          </a:bodyPr>
          <a:lstStyle/>
          <a:p>
            <a:pPr algn="l">
              <a:lnSpc>
                <a:spcPts val="3220"/>
              </a:lnSpc>
            </a:pPr>
            <a:r>
              <a:rPr lang="en-US" sz="2300" b="true">
                <a:solidFill>
                  <a:srgbClr val="244721"/>
                </a:solidFill>
                <a:latin typeface="Times New Roman Bold"/>
                <a:ea typeface="Times New Roman Bold"/>
                <a:cs typeface="Times New Roman Bold"/>
                <a:sym typeface="Times New Roman Bold"/>
              </a:rPr>
              <a:t>Code Editor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34109" y="5029747"/>
            <a:ext cx="9939735" cy="8692464"/>
            <a:chOff x="0" y="0"/>
            <a:chExt cx="1035094" cy="905207"/>
          </a:xfrm>
        </p:grpSpPr>
        <p:sp>
          <p:nvSpPr>
            <p:cNvPr name="Freeform 3" id="3"/>
            <p:cNvSpPr/>
            <p:nvPr/>
          </p:nvSpPr>
          <p:spPr>
            <a:xfrm flipH="false" flipV="false" rot="0">
              <a:off x="0" y="0"/>
              <a:ext cx="1035094" cy="905207"/>
            </a:xfrm>
            <a:custGeom>
              <a:avLst/>
              <a:gdLst/>
              <a:ahLst/>
              <a:cxnLst/>
              <a:rect r="r" b="b" t="t" l="l"/>
              <a:pathLst>
                <a:path h="905207" w="1035094">
                  <a:moveTo>
                    <a:pt x="517547" y="0"/>
                  </a:moveTo>
                  <a:cubicBezTo>
                    <a:pt x="231714" y="0"/>
                    <a:pt x="0" y="202638"/>
                    <a:pt x="0" y="452604"/>
                  </a:cubicBezTo>
                  <a:cubicBezTo>
                    <a:pt x="0" y="702570"/>
                    <a:pt x="231714" y="905207"/>
                    <a:pt x="517547" y="905207"/>
                  </a:cubicBezTo>
                  <a:cubicBezTo>
                    <a:pt x="803380" y="905207"/>
                    <a:pt x="1035094" y="702570"/>
                    <a:pt x="1035094" y="452604"/>
                  </a:cubicBezTo>
                  <a:cubicBezTo>
                    <a:pt x="1035094" y="202638"/>
                    <a:pt x="803380" y="0"/>
                    <a:pt x="517547" y="0"/>
                  </a:cubicBezTo>
                  <a:close/>
                </a:path>
              </a:pathLst>
            </a:custGeom>
            <a:gradFill rotWithShape="true">
              <a:gsLst>
                <a:gs pos="0">
                  <a:srgbClr val="4C6637">
                    <a:alpha val="100000"/>
                  </a:srgbClr>
                </a:gs>
                <a:gs pos="100000">
                  <a:srgbClr val="90B572">
                    <a:alpha val="100000"/>
                  </a:srgbClr>
                </a:gs>
              </a:gsLst>
              <a:lin ang="0"/>
            </a:gradFill>
            <a:ln cap="sq">
              <a:noFill/>
              <a:prstDash val="solid"/>
              <a:miter/>
            </a:ln>
          </p:spPr>
        </p:sp>
        <p:sp>
          <p:nvSpPr>
            <p:cNvPr name="TextBox 4" id="4"/>
            <p:cNvSpPr txBox="true"/>
            <p:nvPr/>
          </p:nvSpPr>
          <p:spPr>
            <a:xfrm>
              <a:off x="97040" y="37238"/>
              <a:ext cx="841014" cy="783106"/>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10896640" y="3319277"/>
            <a:ext cx="6059892" cy="5552526"/>
            <a:chOff x="0" y="0"/>
            <a:chExt cx="921535" cy="844380"/>
          </a:xfrm>
        </p:grpSpPr>
        <p:sp>
          <p:nvSpPr>
            <p:cNvPr name="Freeform 6" id="6"/>
            <p:cNvSpPr/>
            <p:nvPr/>
          </p:nvSpPr>
          <p:spPr>
            <a:xfrm flipH="false" flipV="false" rot="0">
              <a:off x="0" y="0"/>
              <a:ext cx="921535" cy="844380"/>
            </a:xfrm>
            <a:custGeom>
              <a:avLst/>
              <a:gdLst/>
              <a:ahLst/>
              <a:cxnLst/>
              <a:rect r="r" b="b" t="t" l="l"/>
              <a:pathLst>
                <a:path h="844380" w="921535">
                  <a:moveTo>
                    <a:pt x="460768" y="0"/>
                  </a:moveTo>
                  <a:cubicBezTo>
                    <a:pt x="206293" y="0"/>
                    <a:pt x="0" y="189021"/>
                    <a:pt x="0" y="422190"/>
                  </a:cubicBezTo>
                  <a:cubicBezTo>
                    <a:pt x="0" y="655359"/>
                    <a:pt x="206293" y="844380"/>
                    <a:pt x="460768" y="844380"/>
                  </a:cubicBezTo>
                  <a:cubicBezTo>
                    <a:pt x="715243" y="844380"/>
                    <a:pt x="921535" y="655359"/>
                    <a:pt x="921535" y="422190"/>
                  </a:cubicBezTo>
                  <a:cubicBezTo>
                    <a:pt x="921535" y="189021"/>
                    <a:pt x="715243" y="0"/>
                    <a:pt x="460768" y="0"/>
                  </a:cubicBezTo>
                  <a:close/>
                </a:path>
              </a:pathLst>
            </a:custGeom>
            <a:blipFill>
              <a:blip r:embed="rId2"/>
              <a:stretch>
                <a:fillRect l="-18763" t="0" r="-18763" b="0"/>
              </a:stretch>
            </a:blipFill>
          </p:spPr>
        </p:sp>
      </p:grpSp>
      <p:sp>
        <p:nvSpPr>
          <p:cNvPr name="TextBox 7" id="7"/>
          <p:cNvSpPr txBox="true"/>
          <p:nvPr/>
        </p:nvSpPr>
        <p:spPr>
          <a:xfrm rot="0">
            <a:off x="2065694" y="4314102"/>
            <a:ext cx="10070821" cy="1250315"/>
          </a:xfrm>
          <a:prstGeom prst="rect">
            <a:avLst/>
          </a:prstGeom>
        </p:spPr>
        <p:txBody>
          <a:bodyPr anchor="t" rtlCol="false" tIns="0" lIns="0" bIns="0" rIns="0">
            <a:spAutoFit/>
          </a:bodyPr>
          <a:lstStyle/>
          <a:p>
            <a:pPr algn="just" marL="0" indent="0" lvl="0">
              <a:lnSpc>
                <a:spcPts val="8889"/>
              </a:lnSpc>
              <a:spcBef>
                <a:spcPct val="0"/>
              </a:spcBef>
            </a:pPr>
            <a:r>
              <a:rPr lang="en-US" b="true" sz="6999">
                <a:solidFill>
                  <a:srgbClr val="244721"/>
                </a:solidFill>
                <a:latin typeface="Times New Roman Ultra-Bold"/>
                <a:ea typeface="Times New Roman Ultra-Bold"/>
                <a:cs typeface="Times New Roman Ultra-Bold"/>
                <a:sym typeface="Times New Roman Ultra-Bold"/>
              </a:rPr>
              <a:t>Summary</a:t>
            </a:r>
          </a:p>
        </p:txBody>
      </p:sp>
      <p:sp>
        <p:nvSpPr>
          <p:cNvPr name="Freeform 8" id="8"/>
          <p:cNvSpPr/>
          <p:nvPr/>
        </p:nvSpPr>
        <p:spPr>
          <a:xfrm flipH="false" flipV="false" rot="0">
            <a:off x="-4038579" y="-3271269"/>
            <a:ext cx="8599937" cy="8599937"/>
          </a:xfrm>
          <a:custGeom>
            <a:avLst/>
            <a:gdLst/>
            <a:ahLst/>
            <a:cxnLst/>
            <a:rect r="r" b="b" t="t" l="l"/>
            <a:pathLst>
              <a:path h="8599937" w="8599937">
                <a:moveTo>
                  <a:pt x="0" y="0"/>
                </a:moveTo>
                <a:lnTo>
                  <a:pt x="8599937" y="0"/>
                </a:lnTo>
                <a:lnTo>
                  <a:pt x="8599937" y="8599938"/>
                </a:lnTo>
                <a:lnTo>
                  <a:pt x="0" y="8599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33207" y="9258300"/>
            <a:ext cx="1952833" cy="323105"/>
          </a:xfrm>
          <a:custGeom>
            <a:avLst/>
            <a:gdLst/>
            <a:ahLst/>
            <a:cxnLst/>
            <a:rect r="r" b="b" t="t" l="l"/>
            <a:pathLst>
              <a:path h="323105" w="1952833">
                <a:moveTo>
                  <a:pt x="0" y="0"/>
                </a:moveTo>
                <a:lnTo>
                  <a:pt x="1952833" y="0"/>
                </a:lnTo>
                <a:lnTo>
                  <a:pt x="1952833" y="323105"/>
                </a:lnTo>
                <a:lnTo>
                  <a:pt x="0" y="323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13904873" y="1028700"/>
            <a:ext cx="7045593" cy="7045593"/>
          </a:xfrm>
          <a:custGeom>
            <a:avLst/>
            <a:gdLst/>
            <a:ahLst/>
            <a:cxnLst/>
            <a:rect r="r" b="b" t="t" l="l"/>
            <a:pathLst>
              <a:path h="7045593" w="7045593">
                <a:moveTo>
                  <a:pt x="0" y="0"/>
                </a:moveTo>
                <a:lnTo>
                  <a:pt x="7045594" y="0"/>
                </a:lnTo>
                <a:lnTo>
                  <a:pt x="7045594"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069553" y="7305207"/>
            <a:ext cx="7805103" cy="780510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7140">
                    <a:alpha val="100000"/>
                  </a:srgbClr>
                </a:gs>
                <a:gs pos="100000">
                  <a:srgbClr val="71995C">
                    <a:alpha val="100000"/>
                  </a:srgbClr>
                </a:gs>
              </a:gsLst>
              <a:lin ang="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grpSp>
        <p:nvGrpSpPr>
          <p:cNvPr name="Group 6" id="6"/>
          <p:cNvGrpSpPr/>
          <p:nvPr/>
        </p:nvGrpSpPr>
        <p:grpSpPr>
          <a:xfrm rot="0">
            <a:off x="11472629" y="4321938"/>
            <a:ext cx="5786671" cy="4852710"/>
            <a:chOff x="0" y="0"/>
            <a:chExt cx="896507" cy="751812"/>
          </a:xfrm>
        </p:grpSpPr>
        <p:sp>
          <p:nvSpPr>
            <p:cNvPr name="Freeform 7" id="7"/>
            <p:cNvSpPr/>
            <p:nvPr/>
          </p:nvSpPr>
          <p:spPr>
            <a:xfrm flipH="true" flipV="false" rot="0">
              <a:off x="0" y="0"/>
              <a:ext cx="896507" cy="751812"/>
            </a:xfrm>
            <a:custGeom>
              <a:avLst/>
              <a:gdLst/>
              <a:ahLst/>
              <a:cxnLst/>
              <a:rect r="r" b="b" t="t" l="l"/>
              <a:pathLst>
                <a:path h="751812" w="896507">
                  <a:moveTo>
                    <a:pt x="840315" y="0"/>
                  </a:moveTo>
                  <a:lnTo>
                    <a:pt x="56191" y="0"/>
                  </a:lnTo>
                  <a:cubicBezTo>
                    <a:pt x="41288" y="0"/>
                    <a:pt x="26996" y="5920"/>
                    <a:pt x="16458" y="16458"/>
                  </a:cubicBezTo>
                  <a:cubicBezTo>
                    <a:pt x="5920" y="26996"/>
                    <a:pt x="0" y="41288"/>
                    <a:pt x="0" y="56191"/>
                  </a:cubicBezTo>
                  <a:lnTo>
                    <a:pt x="0" y="695620"/>
                  </a:lnTo>
                  <a:cubicBezTo>
                    <a:pt x="0" y="710523"/>
                    <a:pt x="5920" y="724816"/>
                    <a:pt x="16458" y="735354"/>
                  </a:cubicBezTo>
                  <a:cubicBezTo>
                    <a:pt x="26996" y="745892"/>
                    <a:pt x="41288" y="751812"/>
                    <a:pt x="56191" y="751812"/>
                  </a:cubicBezTo>
                  <a:lnTo>
                    <a:pt x="840315" y="751812"/>
                  </a:lnTo>
                  <a:cubicBezTo>
                    <a:pt x="855218" y="751812"/>
                    <a:pt x="869511" y="745892"/>
                    <a:pt x="880049" y="735354"/>
                  </a:cubicBezTo>
                  <a:cubicBezTo>
                    <a:pt x="890587" y="724816"/>
                    <a:pt x="896507" y="710523"/>
                    <a:pt x="896507" y="695620"/>
                  </a:cubicBezTo>
                  <a:lnTo>
                    <a:pt x="896507" y="56191"/>
                  </a:lnTo>
                  <a:cubicBezTo>
                    <a:pt x="896507" y="41288"/>
                    <a:pt x="890587" y="26996"/>
                    <a:pt x="880049" y="16458"/>
                  </a:cubicBezTo>
                  <a:cubicBezTo>
                    <a:pt x="869511" y="5920"/>
                    <a:pt x="855218" y="0"/>
                    <a:pt x="840315" y="0"/>
                  </a:cubicBezTo>
                  <a:close/>
                </a:path>
              </a:pathLst>
            </a:custGeom>
            <a:blipFill>
              <a:blip r:embed="rId4"/>
              <a:stretch>
                <a:fillRect l="0" t="0" r="-26902" b="-13494"/>
              </a:stretch>
            </a:blipFill>
          </p:spPr>
        </p:sp>
      </p:grpSp>
      <p:sp>
        <p:nvSpPr>
          <p:cNvPr name="TextBox 8" id="8"/>
          <p:cNvSpPr txBox="true"/>
          <p:nvPr/>
        </p:nvSpPr>
        <p:spPr>
          <a:xfrm rot="0">
            <a:off x="836484" y="3085282"/>
            <a:ext cx="10227386" cy="4516374"/>
          </a:xfrm>
          <a:prstGeom prst="rect">
            <a:avLst/>
          </a:prstGeom>
        </p:spPr>
        <p:txBody>
          <a:bodyPr anchor="t" rtlCol="false" tIns="0" lIns="0" bIns="0" rIns="0">
            <a:spAutoFit/>
          </a:bodyPr>
          <a:lstStyle/>
          <a:p>
            <a:pPr algn="l">
              <a:lnSpc>
                <a:spcPts val="4953"/>
              </a:lnSpc>
            </a:pPr>
            <a:r>
              <a:rPr lang="en-US" sz="3900" b="true">
                <a:solidFill>
                  <a:srgbClr val="FFFFFF"/>
                </a:solidFill>
                <a:latin typeface="Times New Roman Ultra-Bold"/>
                <a:ea typeface="Times New Roman Ultra-Bold"/>
                <a:cs typeface="Times New Roman Ultra-Bold"/>
                <a:sym typeface="Times New Roman Ultra-Bold"/>
              </a:rPr>
              <a:t>This project refines climate data for Pakistan through statistical downscaling, offering localized insights via an interactive dashboard. It helps policymakers and researchers make informed decisions for climate resilience and adaptation.</a:t>
            </a:r>
          </a:p>
          <a:p>
            <a:pPr algn="l" marL="0" indent="0" lvl="0">
              <a:lnSpc>
                <a:spcPts val="4953"/>
              </a:lnSpc>
              <a:spcBef>
                <a:spcPct val="0"/>
              </a:spcBef>
            </a:pPr>
          </a:p>
        </p:txBody>
      </p:sp>
      <p:sp>
        <p:nvSpPr>
          <p:cNvPr name="Freeform 9" id="9"/>
          <p:cNvSpPr/>
          <p:nvPr/>
        </p:nvSpPr>
        <p:spPr>
          <a:xfrm flipH="false" flipV="false" rot="0">
            <a:off x="15494668" y="3190057"/>
            <a:ext cx="1764632" cy="291966"/>
          </a:xfrm>
          <a:custGeom>
            <a:avLst/>
            <a:gdLst/>
            <a:ahLst/>
            <a:cxnLst/>
            <a:rect r="r" b="b" t="t" l="l"/>
            <a:pathLst>
              <a:path h="291966" w="1764632">
                <a:moveTo>
                  <a:pt x="0" y="0"/>
                </a:moveTo>
                <a:lnTo>
                  <a:pt x="1764632" y="0"/>
                </a:lnTo>
                <a:lnTo>
                  <a:pt x="1764632" y="291966"/>
                </a:lnTo>
                <a:lnTo>
                  <a:pt x="0" y="2919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181100" y="8990849"/>
            <a:ext cx="3905250" cy="383425"/>
          </a:xfrm>
          <a:custGeom>
            <a:avLst/>
            <a:gdLst/>
            <a:ahLst/>
            <a:cxnLst/>
            <a:rect r="r" b="b" t="t" l="l"/>
            <a:pathLst>
              <a:path h="383425" w="3905250">
                <a:moveTo>
                  <a:pt x="0" y="0"/>
                </a:moveTo>
                <a:lnTo>
                  <a:pt x="3905250" y="0"/>
                </a:lnTo>
                <a:lnTo>
                  <a:pt x="3905250" y="383425"/>
                </a:lnTo>
                <a:lnTo>
                  <a:pt x="0" y="3834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34109" y="5029747"/>
            <a:ext cx="9939735" cy="8692464"/>
            <a:chOff x="0" y="0"/>
            <a:chExt cx="1035094" cy="905207"/>
          </a:xfrm>
        </p:grpSpPr>
        <p:sp>
          <p:nvSpPr>
            <p:cNvPr name="Freeform 3" id="3"/>
            <p:cNvSpPr/>
            <p:nvPr/>
          </p:nvSpPr>
          <p:spPr>
            <a:xfrm flipH="false" flipV="false" rot="0">
              <a:off x="0" y="0"/>
              <a:ext cx="1035094" cy="905207"/>
            </a:xfrm>
            <a:custGeom>
              <a:avLst/>
              <a:gdLst/>
              <a:ahLst/>
              <a:cxnLst/>
              <a:rect r="r" b="b" t="t" l="l"/>
              <a:pathLst>
                <a:path h="905207" w="1035094">
                  <a:moveTo>
                    <a:pt x="517547" y="0"/>
                  </a:moveTo>
                  <a:cubicBezTo>
                    <a:pt x="231714" y="0"/>
                    <a:pt x="0" y="202638"/>
                    <a:pt x="0" y="452604"/>
                  </a:cubicBezTo>
                  <a:cubicBezTo>
                    <a:pt x="0" y="702570"/>
                    <a:pt x="231714" y="905207"/>
                    <a:pt x="517547" y="905207"/>
                  </a:cubicBezTo>
                  <a:cubicBezTo>
                    <a:pt x="803380" y="905207"/>
                    <a:pt x="1035094" y="702570"/>
                    <a:pt x="1035094" y="452604"/>
                  </a:cubicBezTo>
                  <a:cubicBezTo>
                    <a:pt x="1035094" y="202638"/>
                    <a:pt x="803380" y="0"/>
                    <a:pt x="517547" y="0"/>
                  </a:cubicBezTo>
                  <a:close/>
                </a:path>
              </a:pathLst>
            </a:custGeom>
            <a:gradFill rotWithShape="true">
              <a:gsLst>
                <a:gs pos="0">
                  <a:srgbClr val="4C6637">
                    <a:alpha val="100000"/>
                  </a:srgbClr>
                </a:gs>
                <a:gs pos="100000">
                  <a:srgbClr val="90B572">
                    <a:alpha val="100000"/>
                  </a:srgbClr>
                </a:gs>
              </a:gsLst>
              <a:lin ang="0"/>
            </a:gradFill>
            <a:ln cap="sq">
              <a:noFill/>
              <a:prstDash val="solid"/>
              <a:miter/>
            </a:ln>
          </p:spPr>
        </p:sp>
        <p:sp>
          <p:nvSpPr>
            <p:cNvPr name="TextBox 4" id="4"/>
            <p:cNvSpPr txBox="true"/>
            <p:nvPr/>
          </p:nvSpPr>
          <p:spPr>
            <a:xfrm>
              <a:off x="97040" y="37238"/>
              <a:ext cx="841014" cy="783106"/>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9534109" y="3296568"/>
            <a:ext cx="6059892" cy="5552526"/>
            <a:chOff x="0" y="0"/>
            <a:chExt cx="921535" cy="844380"/>
          </a:xfrm>
        </p:grpSpPr>
        <p:sp>
          <p:nvSpPr>
            <p:cNvPr name="Freeform 6" id="6"/>
            <p:cNvSpPr/>
            <p:nvPr/>
          </p:nvSpPr>
          <p:spPr>
            <a:xfrm flipH="false" flipV="false" rot="0">
              <a:off x="0" y="0"/>
              <a:ext cx="921535" cy="844380"/>
            </a:xfrm>
            <a:custGeom>
              <a:avLst/>
              <a:gdLst/>
              <a:ahLst/>
              <a:cxnLst/>
              <a:rect r="r" b="b" t="t" l="l"/>
              <a:pathLst>
                <a:path h="844380" w="921535">
                  <a:moveTo>
                    <a:pt x="460768" y="0"/>
                  </a:moveTo>
                  <a:cubicBezTo>
                    <a:pt x="206293" y="0"/>
                    <a:pt x="0" y="189021"/>
                    <a:pt x="0" y="422190"/>
                  </a:cubicBezTo>
                  <a:cubicBezTo>
                    <a:pt x="0" y="655359"/>
                    <a:pt x="206293" y="844380"/>
                    <a:pt x="460768" y="844380"/>
                  </a:cubicBezTo>
                  <a:cubicBezTo>
                    <a:pt x="715243" y="844380"/>
                    <a:pt x="921535" y="655359"/>
                    <a:pt x="921535" y="422190"/>
                  </a:cubicBezTo>
                  <a:cubicBezTo>
                    <a:pt x="921535" y="189021"/>
                    <a:pt x="715243" y="0"/>
                    <a:pt x="460768" y="0"/>
                  </a:cubicBezTo>
                  <a:close/>
                </a:path>
              </a:pathLst>
            </a:custGeom>
            <a:blipFill>
              <a:blip r:embed="rId2"/>
              <a:stretch>
                <a:fillRect l="-31446" t="0" r="-31446" b="0"/>
              </a:stretch>
            </a:blipFill>
          </p:spPr>
        </p:sp>
      </p:grpSp>
      <p:sp>
        <p:nvSpPr>
          <p:cNvPr name="TextBox 7" id="7"/>
          <p:cNvSpPr txBox="true"/>
          <p:nvPr/>
        </p:nvSpPr>
        <p:spPr>
          <a:xfrm rot="0">
            <a:off x="2928630" y="1260758"/>
            <a:ext cx="10070821" cy="1169035"/>
          </a:xfrm>
          <a:prstGeom prst="rect">
            <a:avLst/>
          </a:prstGeom>
        </p:spPr>
        <p:txBody>
          <a:bodyPr anchor="t" rtlCol="false" tIns="0" lIns="0" bIns="0" rIns="0">
            <a:spAutoFit/>
          </a:bodyPr>
          <a:lstStyle/>
          <a:p>
            <a:pPr algn="just" marL="0" indent="0" lvl="0">
              <a:lnSpc>
                <a:spcPts val="8254"/>
              </a:lnSpc>
              <a:spcBef>
                <a:spcPct val="0"/>
              </a:spcBef>
            </a:pPr>
            <a:r>
              <a:rPr lang="en-US" b="true" sz="6499">
                <a:solidFill>
                  <a:srgbClr val="244721"/>
                </a:solidFill>
                <a:latin typeface="Times New Roman Ultra-Bold"/>
                <a:ea typeface="Times New Roman Ultra-Bold"/>
                <a:cs typeface="Times New Roman Ultra-Bold"/>
                <a:sym typeface="Times New Roman Ultra-Bold"/>
              </a:rPr>
              <a:t>Contents</a:t>
            </a:r>
          </a:p>
        </p:txBody>
      </p:sp>
      <p:sp>
        <p:nvSpPr>
          <p:cNvPr name="TextBox 8" id="8"/>
          <p:cNvSpPr txBox="true"/>
          <p:nvPr/>
        </p:nvSpPr>
        <p:spPr>
          <a:xfrm rot="0">
            <a:off x="3186040" y="3673388"/>
            <a:ext cx="5469979" cy="58102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1B1F19"/>
                </a:solidFill>
                <a:latin typeface="Times New Roman Bold"/>
                <a:ea typeface="Times New Roman Bold"/>
                <a:cs typeface="Times New Roman Bold"/>
                <a:sym typeface="Times New Roman Bold"/>
              </a:rPr>
              <a:t>Analysis and Design Phase</a:t>
            </a:r>
          </a:p>
        </p:txBody>
      </p:sp>
      <p:sp>
        <p:nvSpPr>
          <p:cNvPr name="TextBox 9" id="9"/>
          <p:cNvSpPr txBox="true"/>
          <p:nvPr/>
        </p:nvSpPr>
        <p:spPr>
          <a:xfrm rot="0">
            <a:off x="3186040" y="2873289"/>
            <a:ext cx="5469979" cy="581024"/>
          </a:xfrm>
          <a:prstGeom prst="rect">
            <a:avLst/>
          </a:prstGeom>
        </p:spPr>
        <p:txBody>
          <a:bodyPr anchor="t" rtlCol="false" tIns="0" lIns="0" bIns="0" rIns="0">
            <a:spAutoFit/>
          </a:bodyPr>
          <a:lstStyle/>
          <a:p>
            <a:pPr algn="just" marL="647711" indent="-323856" lvl="1">
              <a:lnSpc>
                <a:spcPts val="4200"/>
              </a:lnSpc>
              <a:buFont typeface="Arial"/>
              <a:buChar char="•"/>
            </a:pPr>
            <a:r>
              <a:rPr lang="en-US" b="true" sz="3000">
                <a:solidFill>
                  <a:srgbClr val="1B1F19"/>
                </a:solidFill>
                <a:latin typeface="Times New Roman Bold"/>
                <a:ea typeface="Times New Roman Bold"/>
                <a:cs typeface="Times New Roman Bold"/>
                <a:sym typeface="Times New Roman Bold"/>
              </a:rPr>
              <a:t>Project Overview</a:t>
            </a:r>
          </a:p>
        </p:txBody>
      </p:sp>
      <p:sp>
        <p:nvSpPr>
          <p:cNvPr name="Freeform 10" id="10"/>
          <p:cNvSpPr/>
          <p:nvPr/>
        </p:nvSpPr>
        <p:spPr>
          <a:xfrm flipH="false" flipV="false" rot="0">
            <a:off x="-4038579" y="-3271269"/>
            <a:ext cx="8599937" cy="8599937"/>
          </a:xfrm>
          <a:custGeom>
            <a:avLst/>
            <a:gdLst/>
            <a:ahLst/>
            <a:cxnLst/>
            <a:rect r="r" b="b" t="t" l="l"/>
            <a:pathLst>
              <a:path h="8599937" w="8599937">
                <a:moveTo>
                  <a:pt x="0" y="0"/>
                </a:moveTo>
                <a:lnTo>
                  <a:pt x="8599937" y="0"/>
                </a:lnTo>
                <a:lnTo>
                  <a:pt x="8599937" y="8599938"/>
                </a:lnTo>
                <a:lnTo>
                  <a:pt x="0" y="8599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33207" y="9258300"/>
            <a:ext cx="1952833" cy="323105"/>
          </a:xfrm>
          <a:custGeom>
            <a:avLst/>
            <a:gdLst/>
            <a:ahLst/>
            <a:cxnLst/>
            <a:rect r="r" b="b" t="t" l="l"/>
            <a:pathLst>
              <a:path h="323105" w="1952833">
                <a:moveTo>
                  <a:pt x="0" y="0"/>
                </a:moveTo>
                <a:lnTo>
                  <a:pt x="1952833" y="0"/>
                </a:lnTo>
                <a:lnTo>
                  <a:pt x="1952833" y="323105"/>
                </a:lnTo>
                <a:lnTo>
                  <a:pt x="0" y="323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186040" y="5204844"/>
            <a:ext cx="4592526" cy="58102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1B1F19"/>
                </a:solidFill>
                <a:latin typeface="Times New Roman Bold"/>
                <a:ea typeface="Times New Roman Bold"/>
                <a:cs typeface="Times New Roman Bold"/>
                <a:sym typeface="Times New Roman Bold"/>
              </a:rPr>
              <a:t>Tools and Techniques</a:t>
            </a:r>
          </a:p>
        </p:txBody>
      </p:sp>
      <p:sp>
        <p:nvSpPr>
          <p:cNvPr name="TextBox 13" id="13"/>
          <p:cNvSpPr txBox="true"/>
          <p:nvPr/>
        </p:nvSpPr>
        <p:spPr>
          <a:xfrm rot="0">
            <a:off x="3186040" y="4448722"/>
            <a:ext cx="5469979" cy="581025"/>
          </a:xfrm>
          <a:prstGeom prst="rect">
            <a:avLst/>
          </a:prstGeom>
        </p:spPr>
        <p:txBody>
          <a:bodyPr anchor="t" rtlCol="false" tIns="0" lIns="0" bIns="0" rIns="0">
            <a:spAutoFit/>
          </a:bodyPr>
          <a:lstStyle/>
          <a:p>
            <a:pPr algn="just" marL="647700" indent="-323850" lvl="1">
              <a:lnSpc>
                <a:spcPts val="4200"/>
              </a:lnSpc>
              <a:buFont typeface="Arial"/>
              <a:buChar char="•"/>
            </a:pPr>
            <a:r>
              <a:rPr lang="en-US" b="true" sz="3000">
                <a:solidFill>
                  <a:srgbClr val="1B1F19"/>
                </a:solidFill>
                <a:latin typeface="Times New Roman Bold"/>
                <a:ea typeface="Times New Roman Bold"/>
                <a:cs typeface="Times New Roman Bold"/>
                <a:sym typeface="Times New Roman Bold"/>
              </a:rPr>
              <a:t>Implementation Phase</a:t>
            </a:r>
          </a:p>
        </p:txBody>
      </p:sp>
      <p:sp>
        <p:nvSpPr>
          <p:cNvPr name="TextBox 14" id="14"/>
          <p:cNvSpPr txBox="true"/>
          <p:nvPr/>
        </p:nvSpPr>
        <p:spPr>
          <a:xfrm rot="0">
            <a:off x="3186040" y="5976369"/>
            <a:ext cx="5469979" cy="581025"/>
          </a:xfrm>
          <a:prstGeom prst="rect">
            <a:avLst/>
          </a:prstGeom>
        </p:spPr>
        <p:txBody>
          <a:bodyPr anchor="t" rtlCol="false" tIns="0" lIns="0" bIns="0" rIns="0">
            <a:spAutoFit/>
          </a:bodyPr>
          <a:lstStyle/>
          <a:p>
            <a:pPr algn="just" marL="647700" indent="-323850" lvl="1">
              <a:lnSpc>
                <a:spcPts val="4200"/>
              </a:lnSpc>
              <a:buFont typeface="Arial"/>
              <a:buChar char="•"/>
            </a:pPr>
            <a:r>
              <a:rPr lang="en-US" b="true" sz="3000">
                <a:solidFill>
                  <a:srgbClr val="1B1F19"/>
                </a:solidFill>
                <a:latin typeface="Times New Roman Bold"/>
                <a:ea typeface="Times New Roman Bold"/>
                <a:cs typeface="Times New Roman Bold"/>
                <a:sym typeface="Times New Roman Bold"/>
              </a:rPr>
              <a:t>Summary</a:t>
            </a:r>
          </a:p>
        </p:txBody>
      </p:sp>
      <p:sp>
        <p:nvSpPr>
          <p:cNvPr name="TextBox 15" id="15"/>
          <p:cNvSpPr txBox="true"/>
          <p:nvPr/>
        </p:nvSpPr>
        <p:spPr>
          <a:xfrm rot="0">
            <a:off x="3186040" y="6747894"/>
            <a:ext cx="5469979" cy="581025"/>
          </a:xfrm>
          <a:prstGeom prst="rect">
            <a:avLst/>
          </a:prstGeom>
        </p:spPr>
        <p:txBody>
          <a:bodyPr anchor="t" rtlCol="false" tIns="0" lIns="0" bIns="0" rIns="0">
            <a:spAutoFit/>
          </a:bodyPr>
          <a:lstStyle/>
          <a:p>
            <a:pPr algn="just" marL="647700" indent="-323850" lvl="1">
              <a:lnSpc>
                <a:spcPts val="4200"/>
              </a:lnSpc>
              <a:buFont typeface="Arial"/>
              <a:buChar char="•"/>
            </a:pPr>
            <a:r>
              <a:rPr lang="en-US" b="true" sz="3000">
                <a:solidFill>
                  <a:srgbClr val="1B1F19"/>
                </a:solidFill>
                <a:latin typeface="Times New Roman Bold"/>
                <a:ea typeface="Times New Roman Bold"/>
                <a:cs typeface="Times New Roman Bold"/>
                <a:sym typeface="Times New Roman Bold"/>
              </a:rPr>
              <a:t>Future Work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34109" y="5029747"/>
            <a:ext cx="9939735" cy="8692464"/>
            <a:chOff x="0" y="0"/>
            <a:chExt cx="1035094" cy="905207"/>
          </a:xfrm>
        </p:grpSpPr>
        <p:sp>
          <p:nvSpPr>
            <p:cNvPr name="Freeform 3" id="3"/>
            <p:cNvSpPr/>
            <p:nvPr/>
          </p:nvSpPr>
          <p:spPr>
            <a:xfrm flipH="false" flipV="false" rot="0">
              <a:off x="0" y="0"/>
              <a:ext cx="1035094" cy="905207"/>
            </a:xfrm>
            <a:custGeom>
              <a:avLst/>
              <a:gdLst/>
              <a:ahLst/>
              <a:cxnLst/>
              <a:rect r="r" b="b" t="t" l="l"/>
              <a:pathLst>
                <a:path h="905207" w="1035094">
                  <a:moveTo>
                    <a:pt x="517547" y="0"/>
                  </a:moveTo>
                  <a:cubicBezTo>
                    <a:pt x="231714" y="0"/>
                    <a:pt x="0" y="202638"/>
                    <a:pt x="0" y="452604"/>
                  </a:cubicBezTo>
                  <a:cubicBezTo>
                    <a:pt x="0" y="702570"/>
                    <a:pt x="231714" y="905207"/>
                    <a:pt x="517547" y="905207"/>
                  </a:cubicBezTo>
                  <a:cubicBezTo>
                    <a:pt x="803380" y="905207"/>
                    <a:pt x="1035094" y="702570"/>
                    <a:pt x="1035094" y="452604"/>
                  </a:cubicBezTo>
                  <a:cubicBezTo>
                    <a:pt x="1035094" y="202638"/>
                    <a:pt x="803380" y="0"/>
                    <a:pt x="517547" y="0"/>
                  </a:cubicBezTo>
                  <a:close/>
                </a:path>
              </a:pathLst>
            </a:custGeom>
            <a:gradFill rotWithShape="true">
              <a:gsLst>
                <a:gs pos="0">
                  <a:srgbClr val="4C6637">
                    <a:alpha val="100000"/>
                  </a:srgbClr>
                </a:gs>
                <a:gs pos="100000">
                  <a:srgbClr val="90B572">
                    <a:alpha val="100000"/>
                  </a:srgbClr>
                </a:gs>
              </a:gsLst>
              <a:lin ang="0"/>
            </a:gradFill>
            <a:ln cap="sq">
              <a:noFill/>
              <a:prstDash val="solid"/>
              <a:miter/>
            </a:ln>
          </p:spPr>
        </p:sp>
        <p:sp>
          <p:nvSpPr>
            <p:cNvPr name="TextBox 4" id="4"/>
            <p:cNvSpPr txBox="true"/>
            <p:nvPr/>
          </p:nvSpPr>
          <p:spPr>
            <a:xfrm>
              <a:off x="97040" y="37238"/>
              <a:ext cx="841014" cy="783106"/>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10896640" y="3319277"/>
            <a:ext cx="6059892" cy="5552526"/>
            <a:chOff x="0" y="0"/>
            <a:chExt cx="921535" cy="844380"/>
          </a:xfrm>
        </p:grpSpPr>
        <p:sp>
          <p:nvSpPr>
            <p:cNvPr name="Freeform 6" id="6"/>
            <p:cNvSpPr/>
            <p:nvPr/>
          </p:nvSpPr>
          <p:spPr>
            <a:xfrm flipH="false" flipV="false" rot="0">
              <a:off x="0" y="0"/>
              <a:ext cx="921535" cy="844380"/>
            </a:xfrm>
            <a:custGeom>
              <a:avLst/>
              <a:gdLst/>
              <a:ahLst/>
              <a:cxnLst/>
              <a:rect r="r" b="b" t="t" l="l"/>
              <a:pathLst>
                <a:path h="844380" w="921535">
                  <a:moveTo>
                    <a:pt x="460768" y="0"/>
                  </a:moveTo>
                  <a:cubicBezTo>
                    <a:pt x="206293" y="0"/>
                    <a:pt x="0" y="189021"/>
                    <a:pt x="0" y="422190"/>
                  </a:cubicBezTo>
                  <a:cubicBezTo>
                    <a:pt x="0" y="655359"/>
                    <a:pt x="206293" y="844380"/>
                    <a:pt x="460768" y="844380"/>
                  </a:cubicBezTo>
                  <a:cubicBezTo>
                    <a:pt x="715243" y="844380"/>
                    <a:pt x="921535" y="655359"/>
                    <a:pt x="921535" y="422190"/>
                  </a:cubicBezTo>
                  <a:cubicBezTo>
                    <a:pt x="921535" y="189021"/>
                    <a:pt x="715243" y="0"/>
                    <a:pt x="460768" y="0"/>
                  </a:cubicBezTo>
                  <a:close/>
                </a:path>
              </a:pathLst>
            </a:custGeom>
            <a:blipFill>
              <a:blip r:embed="rId2"/>
              <a:stretch>
                <a:fillRect l="-18763" t="0" r="-18763" b="0"/>
              </a:stretch>
            </a:blipFill>
          </p:spPr>
        </p:sp>
      </p:grpSp>
      <p:sp>
        <p:nvSpPr>
          <p:cNvPr name="TextBox 7" id="7"/>
          <p:cNvSpPr txBox="true"/>
          <p:nvPr/>
        </p:nvSpPr>
        <p:spPr>
          <a:xfrm rot="0">
            <a:off x="3855764" y="4078353"/>
            <a:ext cx="10070821" cy="1250315"/>
          </a:xfrm>
          <a:prstGeom prst="rect">
            <a:avLst/>
          </a:prstGeom>
        </p:spPr>
        <p:txBody>
          <a:bodyPr anchor="t" rtlCol="false" tIns="0" lIns="0" bIns="0" rIns="0">
            <a:spAutoFit/>
          </a:bodyPr>
          <a:lstStyle/>
          <a:p>
            <a:pPr algn="just" marL="0" indent="0" lvl="0">
              <a:lnSpc>
                <a:spcPts val="8889"/>
              </a:lnSpc>
              <a:spcBef>
                <a:spcPct val="0"/>
              </a:spcBef>
            </a:pPr>
            <a:r>
              <a:rPr lang="en-US" b="true" sz="6999">
                <a:solidFill>
                  <a:srgbClr val="244721"/>
                </a:solidFill>
                <a:latin typeface="Times New Roman Ultra-Bold"/>
                <a:ea typeface="Times New Roman Ultra-Bold"/>
                <a:cs typeface="Times New Roman Ultra-Bold"/>
                <a:sym typeface="Times New Roman Ultra-Bold"/>
              </a:rPr>
              <a:t>Future Work</a:t>
            </a:r>
          </a:p>
        </p:txBody>
      </p:sp>
      <p:sp>
        <p:nvSpPr>
          <p:cNvPr name="Freeform 8" id="8"/>
          <p:cNvSpPr/>
          <p:nvPr/>
        </p:nvSpPr>
        <p:spPr>
          <a:xfrm flipH="false" flipV="false" rot="0">
            <a:off x="-4038579" y="-3271269"/>
            <a:ext cx="8599937" cy="8599937"/>
          </a:xfrm>
          <a:custGeom>
            <a:avLst/>
            <a:gdLst/>
            <a:ahLst/>
            <a:cxnLst/>
            <a:rect r="r" b="b" t="t" l="l"/>
            <a:pathLst>
              <a:path h="8599937" w="8599937">
                <a:moveTo>
                  <a:pt x="0" y="0"/>
                </a:moveTo>
                <a:lnTo>
                  <a:pt x="8599937" y="0"/>
                </a:lnTo>
                <a:lnTo>
                  <a:pt x="8599937" y="8599938"/>
                </a:lnTo>
                <a:lnTo>
                  <a:pt x="0" y="8599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33207" y="9258300"/>
            <a:ext cx="1952833" cy="323105"/>
          </a:xfrm>
          <a:custGeom>
            <a:avLst/>
            <a:gdLst/>
            <a:ahLst/>
            <a:cxnLst/>
            <a:rect r="r" b="b" t="t" l="l"/>
            <a:pathLst>
              <a:path h="323105" w="1952833">
                <a:moveTo>
                  <a:pt x="0" y="0"/>
                </a:moveTo>
                <a:lnTo>
                  <a:pt x="1952833" y="0"/>
                </a:lnTo>
                <a:lnTo>
                  <a:pt x="1952833" y="323105"/>
                </a:lnTo>
                <a:lnTo>
                  <a:pt x="0" y="323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2778151" y="-3016949"/>
            <a:ext cx="7045593" cy="7045593"/>
          </a:xfrm>
          <a:custGeom>
            <a:avLst/>
            <a:gdLst/>
            <a:ahLst/>
            <a:cxnLst/>
            <a:rect r="r" b="b" t="t" l="l"/>
            <a:pathLst>
              <a:path h="7045593" w="7045593">
                <a:moveTo>
                  <a:pt x="0" y="0"/>
                </a:moveTo>
                <a:lnTo>
                  <a:pt x="7045594" y="0"/>
                </a:lnTo>
                <a:lnTo>
                  <a:pt x="7045594"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78289" y="6916782"/>
            <a:ext cx="12037796" cy="9104951"/>
          </a:xfrm>
          <a:custGeom>
            <a:avLst/>
            <a:gdLst/>
            <a:ahLst/>
            <a:cxnLst/>
            <a:rect r="r" b="b" t="t" l="l"/>
            <a:pathLst>
              <a:path h="9104951" w="12037796">
                <a:moveTo>
                  <a:pt x="12037795" y="0"/>
                </a:moveTo>
                <a:lnTo>
                  <a:pt x="0" y="0"/>
                </a:lnTo>
                <a:lnTo>
                  <a:pt x="0" y="9104951"/>
                </a:lnTo>
                <a:lnTo>
                  <a:pt x="12037795" y="9104951"/>
                </a:lnTo>
                <a:lnTo>
                  <a:pt x="12037795" y="0"/>
                </a:lnTo>
                <a:close/>
              </a:path>
            </a:pathLst>
          </a:custGeom>
          <a:blipFill>
            <a:blip r:embed="rId4"/>
            <a:stretch>
              <a:fillRect l="0" t="0" r="0" b="0"/>
            </a:stretch>
          </a:blipFill>
          <a:ln cap="sq">
            <a:noFill/>
            <a:prstDash val="solid"/>
            <a:miter/>
          </a:ln>
        </p:spPr>
      </p:sp>
      <p:grpSp>
        <p:nvGrpSpPr>
          <p:cNvPr name="Group 4" id="4"/>
          <p:cNvGrpSpPr/>
          <p:nvPr/>
        </p:nvGrpSpPr>
        <p:grpSpPr>
          <a:xfrm rot="0">
            <a:off x="1028700" y="1760371"/>
            <a:ext cx="6212711" cy="621271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sp>
        <p:nvSpPr>
          <p:cNvPr name="TextBox 6" id="6"/>
          <p:cNvSpPr txBox="true"/>
          <p:nvPr/>
        </p:nvSpPr>
        <p:spPr>
          <a:xfrm rot="0">
            <a:off x="8143675" y="2669394"/>
            <a:ext cx="8844930" cy="4247388"/>
          </a:xfrm>
          <a:prstGeom prst="rect">
            <a:avLst/>
          </a:prstGeom>
        </p:spPr>
        <p:txBody>
          <a:bodyPr anchor="t" rtlCol="false" tIns="0" lIns="0" bIns="0" rIns="0">
            <a:spAutoFit/>
          </a:bodyPr>
          <a:lstStyle/>
          <a:p>
            <a:pPr algn="l" marL="0" indent="0" lvl="0">
              <a:lnSpc>
                <a:spcPts val="4191"/>
              </a:lnSpc>
              <a:spcBef>
                <a:spcPct val="0"/>
              </a:spcBef>
            </a:pPr>
            <a:r>
              <a:rPr lang="en-US" b="true" sz="3300">
                <a:solidFill>
                  <a:srgbClr val="FFFFFF"/>
                </a:solidFill>
                <a:latin typeface="Times New Roman Ultra-Bold"/>
                <a:ea typeface="Times New Roman Ultra-Bold"/>
                <a:cs typeface="Times New Roman Ultra-Bold"/>
                <a:sym typeface="Times New Roman Ultra-Bold"/>
              </a:rPr>
              <a:t>Future research should focus on refining downscaling methodologies using deep learning models, boosting computational resources, introducing more features, improving predictive skills, and developing record collaborations. Continuous interface improvements, compliance adherence, and cybersecurity measures are critical for maintaining relevance and effect. </a:t>
            </a:r>
          </a:p>
        </p:txBody>
      </p:sp>
      <p:sp>
        <p:nvSpPr>
          <p:cNvPr name="Freeform 7" id="7"/>
          <p:cNvSpPr/>
          <p:nvPr/>
        </p:nvSpPr>
        <p:spPr>
          <a:xfrm flipH="false" flipV="false" rot="0">
            <a:off x="13465809" y="7387741"/>
            <a:ext cx="7045593" cy="7045593"/>
          </a:xfrm>
          <a:custGeom>
            <a:avLst/>
            <a:gdLst/>
            <a:ahLst/>
            <a:cxnLst/>
            <a:rect r="r" b="b" t="t" l="l"/>
            <a:pathLst>
              <a:path h="7045593" w="7045593">
                <a:moveTo>
                  <a:pt x="0" y="0"/>
                </a:moveTo>
                <a:lnTo>
                  <a:pt x="7045593" y="0"/>
                </a:lnTo>
                <a:lnTo>
                  <a:pt x="7045593"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046455" y="8844675"/>
            <a:ext cx="4212845" cy="413625"/>
          </a:xfrm>
          <a:custGeom>
            <a:avLst/>
            <a:gdLst/>
            <a:ahLst/>
            <a:cxnLst/>
            <a:rect r="r" b="b" t="t" l="l"/>
            <a:pathLst>
              <a:path h="413625" w="4212845">
                <a:moveTo>
                  <a:pt x="0" y="0"/>
                </a:moveTo>
                <a:lnTo>
                  <a:pt x="4212845" y="0"/>
                </a:lnTo>
                <a:lnTo>
                  <a:pt x="4212845" y="413625"/>
                </a:lnTo>
                <a:lnTo>
                  <a:pt x="0" y="413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3095298" y="0"/>
            <a:ext cx="9037132" cy="9037132"/>
          </a:xfrm>
          <a:custGeom>
            <a:avLst/>
            <a:gdLst/>
            <a:ahLst/>
            <a:cxnLst/>
            <a:rect r="r" b="b" t="t" l="l"/>
            <a:pathLst>
              <a:path h="9037132" w="9037132">
                <a:moveTo>
                  <a:pt x="0" y="0"/>
                </a:moveTo>
                <a:lnTo>
                  <a:pt x="9037132" y="0"/>
                </a:lnTo>
                <a:lnTo>
                  <a:pt x="9037132" y="9037132"/>
                </a:lnTo>
                <a:lnTo>
                  <a:pt x="0" y="9037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34781" y="0"/>
            <a:ext cx="6226865" cy="7663834"/>
            <a:chOff x="0" y="0"/>
            <a:chExt cx="660400" cy="812800"/>
          </a:xfrm>
        </p:grpSpPr>
        <p:sp>
          <p:nvSpPr>
            <p:cNvPr name="Freeform 4" id="4"/>
            <p:cNvSpPr/>
            <p:nvPr/>
          </p:nvSpPr>
          <p:spPr>
            <a:xfrm flipH="false" flipV="false" rot="0">
              <a:off x="0" y="0"/>
              <a:ext cx="660400" cy="812800"/>
            </a:xfrm>
            <a:custGeom>
              <a:avLst/>
              <a:gdLst/>
              <a:ahLst/>
              <a:cxnLst/>
              <a:rect r="r" b="b" t="t" l="l"/>
              <a:pathLst>
                <a:path h="812800" w="6604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29A5D"/>
            </a:solidFill>
            <a:ln cap="sq">
              <a:noFill/>
              <a:prstDash val="solid"/>
              <a:miter/>
            </a:ln>
          </p:spPr>
        </p:sp>
        <p:sp>
          <p:nvSpPr>
            <p:cNvPr name="TextBox 5" id="5"/>
            <p:cNvSpPr txBox="true"/>
            <p:nvPr/>
          </p:nvSpPr>
          <p:spPr>
            <a:xfrm>
              <a:off x="0" y="-47625"/>
              <a:ext cx="660400" cy="733425"/>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Freeform 6" id="6"/>
          <p:cNvSpPr/>
          <p:nvPr/>
        </p:nvSpPr>
        <p:spPr>
          <a:xfrm flipH="true" flipV="false" rot="0">
            <a:off x="0" y="5913675"/>
            <a:ext cx="13030660" cy="9855917"/>
          </a:xfrm>
          <a:custGeom>
            <a:avLst/>
            <a:gdLst/>
            <a:ahLst/>
            <a:cxnLst/>
            <a:rect r="r" b="b" t="t" l="l"/>
            <a:pathLst>
              <a:path h="9855917" w="13030660">
                <a:moveTo>
                  <a:pt x="13030660" y="0"/>
                </a:moveTo>
                <a:lnTo>
                  <a:pt x="0" y="0"/>
                </a:lnTo>
                <a:lnTo>
                  <a:pt x="0" y="9855917"/>
                </a:lnTo>
                <a:lnTo>
                  <a:pt x="13030660" y="9855917"/>
                </a:lnTo>
                <a:lnTo>
                  <a:pt x="1303066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8830203" y="3241897"/>
            <a:ext cx="8400913" cy="4123693"/>
          </a:xfrm>
          <a:prstGeom prst="rect">
            <a:avLst/>
          </a:prstGeom>
        </p:spPr>
        <p:txBody>
          <a:bodyPr anchor="t" rtlCol="false" tIns="0" lIns="0" bIns="0" rIns="0">
            <a:spAutoFit/>
          </a:bodyPr>
          <a:lstStyle/>
          <a:p>
            <a:pPr algn="r" marL="0" indent="0" lvl="0">
              <a:lnSpc>
                <a:spcPts val="14750"/>
              </a:lnSpc>
            </a:pPr>
            <a:r>
              <a:rPr lang="en-US" b="true" sz="14750">
                <a:solidFill>
                  <a:srgbClr val="FFFFFF"/>
                </a:solidFill>
                <a:latin typeface="Times New Roman Ultra-Bold"/>
                <a:ea typeface="Times New Roman Ultra-Bold"/>
                <a:cs typeface="Times New Roman Ultra-Bold"/>
                <a:sym typeface="Times New Roman Ultra-Bold"/>
              </a:rPr>
              <a:t>THANK YOU!</a:t>
            </a:r>
          </a:p>
        </p:txBody>
      </p:sp>
      <p:grpSp>
        <p:nvGrpSpPr>
          <p:cNvPr name="Group 8" id="8"/>
          <p:cNvGrpSpPr/>
          <p:nvPr/>
        </p:nvGrpSpPr>
        <p:grpSpPr>
          <a:xfrm rot="0">
            <a:off x="3095298" y="2208976"/>
            <a:ext cx="4705832" cy="4705832"/>
            <a:chOff x="0" y="0"/>
            <a:chExt cx="812800" cy="812800"/>
          </a:xfrm>
        </p:grpSpPr>
        <p:sp>
          <p:nvSpPr>
            <p:cNvPr name="Freeform 9" id="9"/>
            <p:cNvSpPr/>
            <p:nvPr/>
          </p:nvSpPr>
          <p:spPr>
            <a:xfrm flipH="false" flipV="false" rot="323869">
              <a:off x="-19312" y="-19312"/>
              <a:ext cx="851424" cy="851424"/>
            </a:xfrm>
            <a:custGeom>
              <a:avLst/>
              <a:gdLst/>
              <a:ahLst/>
              <a:cxnLst/>
              <a:rect r="r" b="b" t="t" l="l"/>
              <a:pathLst>
                <a:path h="851424" w="851424">
                  <a:moveTo>
                    <a:pt x="387482" y="21114"/>
                  </a:moveTo>
                  <a:cubicBezTo>
                    <a:pt x="164028" y="42228"/>
                    <a:pt x="0" y="240489"/>
                    <a:pt x="21114" y="463942"/>
                  </a:cubicBezTo>
                  <a:cubicBezTo>
                    <a:pt x="42228" y="687395"/>
                    <a:pt x="240489" y="851424"/>
                    <a:pt x="463942" y="830310"/>
                  </a:cubicBezTo>
                  <a:cubicBezTo>
                    <a:pt x="687395" y="809196"/>
                    <a:pt x="851424" y="610935"/>
                    <a:pt x="830310" y="387482"/>
                  </a:cubicBezTo>
                  <a:cubicBezTo>
                    <a:pt x="809196" y="164028"/>
                    <a:pt x="610935" y="0"/>
                    <a:pt x="387482" y="21114"/>
                  </a:cubicBezTo>
                  <a:close/>
                </a:path>
              </a:pathLst>
            </a:custGeom>
            <a:blipFill>
              <a:blip r:embed="rId6"/>
              <a:stretch>
                <a:fillRect l="-28425" t="0" r="-22132" b="-309"/>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34109" y="5029747"/>
            <a:ext cx="9939735" cy="8692464"/>
            <a:chOff x="0" y="0"/>
            <a:chExt cx="1035094" cy="905207"/>
          </a:xfrm>
        </p:grpSpPr>
        <p:sp>
          <p:nvSpPr>
            <p:cNvPr name="Freeform 3" id="3"/>
            <p:cNvSpPr/>
            <p:nvPr/>
          </p:nvSpPr>
          <p:spPr>
            <a:xfrm flipH="false" flipV="false" rot="0">
              <a:off x="0" y="0"/>
              <a:ext cx="1035094" cy="905207"/>
            </a:xfrm>
            <a:custGeom>
              <a:avLst/>
              <a:gdLst/>
              <a:ahLst/>
              <a:cxnLst/>
              <a:rect r="r" b="b" t="t" l="l"/>
              <a:pathLst>
                <a:path h="905207" w="1035094">
                  <a:moveTo>
                    <a:pt x="517547" y="0"/>
                  </a:moveTo>
                  <a:cubicBezTo>
                    <a:pt x="231714" y="0"/>
                    <a:pt x="0" y="202638"/>
                    <a:pt x="0" y="452604"/>
                  </a:cubicBezTo>
                  <a:cubicBezTo>
                    <a:pt x="0" y="702570"/>
                    <a:pt x="231714" y="905207"/>
                    <a:pt x="517547" y="905207"/>
                  </a:cubicBezTo>
                  <a:cubicBezTo>
                    <a:pt x="803380" y="905207"/>
                    <a:pt x="1035094" y="702570"/>
                    <a:pt x="1035094" y="452604"/>
                  </a:cubicBezTo>
                  <a:cubicBezTo>
                    <a:pt x="1035094" y="202638"/>
                    <a:pt x="803380" y="0"/>
                    <a:pt x="517547" y="0"/>
                  </a:cubicBezTo>
                  <a:close/>
                </a:path>
              </a:pathLst>
            </a:custGeom>
            <a:gradFill rotWithShape="true">
              <a:gsLst>
                <a:gs pos="0">
                  <a:srgbClr val="4C6637">
                    <a:alpha val="100000"/>
                  </a:srgbClr>
                </a:gs>
                <a:gs pos="100000">
                  <a:srgbClr val="90B572">
                    <a:alpha val="100000"/>
                  </a:srgbClr>
                </a:gs>
              </a:gsLst>
              <a:lin ang="0"/>
            </a:gradFill>
            <a:ln cap="sq">
              <a:noFill/>
              <a:prstDash val="solid"/>
              <a:miter/>
            </a:ln>
          </p:spPr>
        </p:sp>
        <p:sp>
          <p:nvSpPr>
            <p:cNvPr name="TextBox 4" id="4"/>
            <p:cNvSpPr txBox="true"/>
            <p:nvPr/>
          </p:nvSpPr>
          <p:spPr>
            <a:xfrm>
              <a:off x="97040" y="37238"/>
              <a:ext cx="841014" cy="783106"/>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9534109" y="3296568"/>
            <a:ext cx="6059892" cy="5552526"/>
            <a:chOff x="0" y="0"/>
            <a:chExt cx="921535" cy="844380"/>
          </a:xfrm>
        </p:grpSpPr>
        <p:sp>
          <p:nvSpPr>
            <p:cNvPr name="Freeform 6" id="6"/>
            <p:cNvSpPr/>
            <p:nvPr/>
          </p:nvSpPr>
          <p:spPr>
            <a:xfrm flipH="false" flipV="false" rot="0">
              <a:off x="0" y="0"/>
              <a:ext cx="921535" cy="844380"/>
            </a:xfrm>
            <a:custGeom>
              <a:avLst/>
              <a:gdLst/>
              <a:ahLst/>
              <a:cxnLst/>
              <a:rect r="r" b="b" t="t" l="l"/>
              <a:pathLst>
                <a:path h="844380" w="921535">
                  <a:moveTo>
                    <a:pt x="460768" y="0"/>
                  </a:moveTo>
                  <a:cubicBezTo>
                    <a:pt x="206293" y="0"/>
                    <a:pt x="0" y="189021"/>
                    <a:pt x="0" y="422190"/>
                  </a:cubicBezTo>
                  <a:cubicBezTo>
                    <a:pt x="0" y="655359"/>
                    <a:pt x="206293" y="844380"/>
                    <a:pt x="460768" y="844380"/>
                  </a:cubicBezTo>
                  <a:cubicBezTo>
                    <a:pt x="715243" y="844380"/>
                    <a:pt x="921535" y="655359"/>
                    <a:pt x="921535" y="422190"/>
                  </a:cubicBezTo>
                  <a:cubicBezTo>
                    <a:pt x="921535" y="189021"/>
                    <a:pt x="715243" y="0"/>
                    <a:pt x="460768" y="0"/>
                  </a:cubicBezTo>
                  <a:close/>
                </a:path>
              </a:pathLst>
            </a:custGeom>
            <a:blipFill>
              <a:blip r:embed="rId2"/>
              <a:stretch>
                <a:fillRect l="-18763" t="0" r="-18763" b="0"/>
              </a:stretch>
            </a:blipFill>
          </p:spPr>
        </p:sp>
      </p:grpSp>
      <p:sp>
        <p:nvSpPr>
          <p:cNvPr name="TextBox 7" id="7"/>
          <p:cNvSpPr txBox="true"/>
          <p:nvPr/>
        </p:nvSpPr>
        <p:spPr>
          <a:xfrm rot="0">
            <a:off x="1679644" y="4822515"/>
            <a:ext cx="10070821" cy="1250315"/>
          </a:xfrm>
          <a:prstGeom prst="rect">
            <a:avLst/>
          </a:prstGeom>
        </p:spPr>
        <p:txBody>
          <a:bodyPr anchor="t" rtlCol="false" tIns="0" lIns="0" bIns="0" rIns="0">
            <a:spAutoFit/>
          </a:bodyPr>
          <a:lstStyle/>
          <a:p>
            <a:pPr algn="just" marL="0" indent="0" lvl="0">
              <a:lnSpc>
                <a:spcPts val="8889"/>
              </a:lnSpc>
              <a:spcBef>
                <a:spcPct val="0"/>
              </a:spcBef>
            </a:pPr>
            <a:r>
              <a:rPr lang="en-US" b="true" sz="6999">
                <a:solidFill>
                  <a:srgbClr val="244721"/>
                </a:solidFill>
                <a:latin typeface="Times New Roman Ultra-Bold"/>
                <a:ea typeface="Times New Roman Ultra-Bold"/>
                <a:cs typeface="Times New Roman Ultra-Bold"/>
                <a:sym typeface="Times New Roman Ultra-Bold"/>
              </a:rPr>
              <a:t>Project Overview</a:t>
            </a:r>
          </a:p>
        </p:txBody>
      </p:sp>
      <p:sp>
        <p:nvSpPr>
          <p:cNvPr name="Freeform 8" id="8"/>
          <p:cNvSpPr/>
          <p:nvPr/>
        </p:nvSpPr>
        <p:spPr>
          <a:xfrm flipH="false" flipV="false" rot="0">
            <a:off x="-4038579" y="-3271269"/>
            <a:ext cx="8599937" cy="8599937"/>
          </a:xfrm>
          <a:custGeom>
            <a:avLst/>
            <a:gdLst/>
            <a:ahLst/>
            <a:cxnLst/>
            <a:rect r="r" b="b" t="t" l="l"/>
            <a:pathLst>
              <a:path h="8599937" w="8599937">
                <a:moveTo>
                  <a:pt x="0" y="0"/>
                </a:moveTo>
                <a:lnTo>
                  <a:pt x="8599937" y="0"/>
                </a:lnTo>
                <a:lnTo>
                  <a:pt x="8599937" y="8599938"/>
                </a:lnTo>
                <a:lnTo>
                  <a:pt x="0" y="8599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33207" y="9258300"/>
            <a:ext cx="1952833" cy="323105"/>
          </a:xfrm>
          <a:custGeom>
            <a:avLst/>
            <a:gdLst/>
            <a:ahLst/>
            <a:cxnLst/>
            <a:rect r="r" b="b" t="t" l="l"/>
            <a:pathLst>
              <a:path h="323105" w="1952833">
                <a:moveTo>
                  <a:pt x="0" y="0"/>
                </a:moveTo>
                <a:lnTo>
                  <a:pt x="1952833" y="0"/>
                </a:lnTo>
                <a:lnTo>
                  <a:pt x="1952833" y="323105"/>
                </a:lnTo>
                <a:lnTo>
                  <a:pt x="0" y="323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141952" y="-3781759"/>
            <a:ext cx="9695434" cy="9695434"/>
          </a:xfrm>
          <a:custGeom>
            <a:avLst/>
            <a:gdLst/>
            <a:ahLst/>
            <a:cxnLst/>
            <a:rect r="r" b="b" t="t" l="l"/>
            <a:pathLst>
              <a:path h="9695434" w="9695434">
                <a:moveTo>
                  <a:pt x="0" y="0"/>
                </a:moveTo>
                <a:lnTo>
                  <a:pt x="9695434" y="0"/>
                </a:lnTo>
                <a:lnTo>
                  <a:pt x="9695434" y="9695434"/>
                </a:lnTo>
                <a:lnTo>
                  <a:pt x="0" y="9695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00613" y="1591293"/>
            <a:ext cx="7104414" cy="710441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E1C"/>
            </a:solidFill>
            <a:ln cap="sq">
              <a:noFill/>
              <a:prstDash val="solid"/>
              <a:miter/>
            </a:ln>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Freeform 6" id="6"/>
          <p:cNvSpPr/>
          <p:nvPr/>
        </p:nvSpPr>
        <p:spPr>
          <a:xfrm flipH="true" flipV="false" rot="0">
            <a:off x="0" y="5913675"/>
            <a:ext cx="13030660" cy="9855917"/>
          </a:xfrm>
          <a:custGeom>
            <a:avLst/>
            <a:gdLst/>
            <a:ahLst/>
            <a:cxnLst/>
            <a:rect r="r" b="b" t="t" l="l"/>
            <a:pathLst>
              <a:path h="9855917" w="13030660">
                <a:moveTo>
                  <a:pt x="13030660" y="0"/>
                </a:moveTo>
                <a:lnTo>
                  <a:pt x="0" y="0"/>
                </a:lnTo>
                <a:lnTo>
                  <a:pt x="0" y="9855917"/>
                </a:lnTo>
                <a:lnTo>
                  <a:pt x="13030660" y="9855917"/>
                </a:lnTo>
                <a:lnTo>
                  <a:pt x="1303066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7187116" y="1849167"/>
            <a:ext cx="1305248" cy="772356"/>
            <a:chOff x="0" y="0"/>
            <a:chExt cx="483809" cy="286285"/>
          </a:xfrm>
        </p:grpSpPr>
        <p:sp>
          <p:nvSpPr>
            <p:cNvPr name="Freeform 8" id="8"/>
            <p:cNvSpPr/>
            <p:nvPr/>
          </p:nvSpPr>
          <p:spPr>
            <a:xfrm flipH="false" flipV="false" rot="0">
              <a:off x="0" y="0"/>
              <a:ext cx="483809" cy="286285"/>
            </a:xfrm>
            <a:custGeom>
              <a:avLst/>
              <a:gdLst/>
              <a:ahLst/>
              <a:cxnLst/>
              <a:rect r="r" b="b" t="t" l="l"/>
              <a:pathLst>
                <a:path h="286285" w="483809">
                  <a:moveTo>
                    <a:pt x="143142" y="0"/>
                  </a:moveTo>
                  <a:lnTo>
                    <a:pt x="340666" y="0"/>
                  </a:lnTo>
                  <a:cubicBezTo>
                    <a:pt x="419722" y="0"/>
                    <a:pt x="483809" y="64087"/>
                    <a:pt x="483809" y="143142"/>
                  </a:cubicBezTo>
                  <a:lnTo>
                    <a:pt x="483809" y="143142"/>
                  </a:lnTo>
                  <a:cubicBezTo>
                    <a:pt x="483809" y="222198"/>
                    <a:pt x="419722" y="286285"/>
                    <a:pt x="340666" y="286285"/>
                  </a:cubicBezTo>
                  <a:lnTo>
                    <a:pt x="143142" y="286285"/>
                  </a:lnTo>
                  <a:cubicBezTo>
                    <a:pt x="64087" y="286285"/>
                    <a:pt x="0" y="222198"/>
                    <a:pt x="0" y="143142"/>
                  </a:cubicBezTo>
                  <a:lnTo>
                    <a:pt x="0" y="143142"/>
                  </a:lnTo>
                  <a:cubicBezTo>
                    <a:pt x="0" y="64087"/>
                    <a:pt x="64087" y="0"/>
                    <a:pt x="143142" y="0"/>
                  </a:cubicBezTo>
                  <a:close/>
                </a:path>
              </a:pathLst>
            </a:custGeom>
            <a:solidFill>
              <a:srgbClr val="B7DC9A"/>
            </a:solidFill>
          </p:spPr>
        </p:sp>
        <p:sp>
          <p:nvSpPr>
            <p:cNvPr name="TextBox 9" id="9"/>
            <p:cNvSpPr txBox="true"/>
            <p:nvPr/>
          </p:nvSpPr>
          <p:spPr>
            <a:xfrm>
              <a:off x="0" y="-47625"/>
              <a:ext cx="483809" cy="333910"/>
            </a:xfrm>
            <a:prstGeom prst="rect">
              <a:avLst/>
            </a:prstGeom>
          </p:spPr>
          <p:txBody>
            <a:bodyPr anchor="ctr" rtlCol="false" tIns="50800" lIns="50800" bIns="50800" rIns="50800"/>
            <a:lstStyle/>
            <a:p>
              <a:pPr algn="ctr">
                <a:lnSpc>
                  <a:spcPts val="3220"/>
                </a:lnSpc>
              </a:pPr>
            </a:p>
          </p:txBody>
        </p:sp>
      </p:grpSp>
      <p:sp>
        <p:nvSpPr>
          <p:cNvPr name="Freeform 10" id="10"/>
          <p:cNvSpPr/>
          <p:nvPr/>
        </p:nvSpPr>
        <p:spPr>
          <a:xfrm flipH="false" flipV="false" rot="0">
            <a:off x="7370529" y="1966615"/>
            <a:ext cx="938423" cy="537460"/>
          </a:xfrm>
          <a:custGeom>
            <a:avLst/>
            <a:gdLst/>
            <a:ahLst/>
            <a:cxnLst/>
            <a:rect r="r" b="b" t="t" l="l"/>
            <a:pathLst>
              <a:path h="537460" w="938423">
                <a:moveTo>
                  <a:pt x="0" y="0"/>
                </a:moveTo>
                <a:lnTo>
                  <a:pt x="938423" y="0"/>
                </a:lnTo>
                <a:lnTo>
                  <a:pt x="938423" y="537460"/>
                </a:lnTo>
                <a:lnTo>
                  <a:pt x="0" y="537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3049314" y="2839993"/>
            <a:ext cx="4607014" cy="46070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5000" t="0" r="-25000" b="0"/>
              </a:stretch>
            </a:blipFill>
          </p:spPr>
        </p:sp>
      </p:grpSp>
      <p:sp>
        <p:nvSpPr>
          <p:cNvPr name="Freeform 13" id="13"/>
          <p:cNvSpPr/>
          <p:nvPr/>
        </p:nvSpPr>
        <p:spPr>
          <a:xfrm flipH="false" flipV="false" rot="0">
            <a:off x="14911244" y="7956733"/>
            <a:ext cx="2348056" cy="388497"/>
          </a:xfrm>
          <a:custGeom>
            <a:avLst/>
            <a:gdLst/>
            <a:ahLst/>
            <a:cxnLst/>
            <a:rect r="r" b="b" t="t" l="l"/>
            <a:pathLst>
              <a:path h="388497" w="2348056">
                <a:moveTo>
                  <a:pt x="0" y="0"/>
                </a:moveTo>
                <a:lnTo>
                  <a:pt x="2348056" y="0"/>
                </a:lnTo>
                <a:lnTo>
                  <a:pt x="2348056" y="388496"/>
                </a:lnTo>
                <a:lnTo>
                  <a:pt x="0" y="388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8961576" y="3030145"/>
            <a:ext cx="8711892" cy="3656963"/>
          </a:xfrm>
          <a:prstGeom prst="rect">
            <a:avLst/>
          </a:prstGeom>
        </p:spPr>
        <p:txBody>
          <a:bodyPr anchor="t" rtlCol="false" tIns="0" lIns="0" bIns="0" rIns="0">
            <a:spAutoFit/>
          </a:bodyPr>
          <a:lstStyle/>
          <a:p>
            <a:pPr algn="just" marL="647711" indent="-323856"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Large-scale climate models lack detailed, local weather data.</a:t>
            </a:r>
          </a:p>
          <a:p>
            <a:pPr algn="just" marL="647711" indent="-323856"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Pakistan needs precise forecasts to address climate change challenges.</a:t>
            </a:r>
          </a:p>
          <a:p>
            <a:pPr algn="just" marL="647711" indent="-323856"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Policymakers face difficulty planning for extreme weather events.</a:t>
            </a:r>
          </a:p>
          <a:p>
            <a:pPr algn="just">
              <a:lnSpc>
                <a:spcPts val="3220"/>
              </a:lnSpc>
            </a:pPr>
          </a:p>
        </p:txBody>
      </p:sp>
      <p:sp>
        <p:nvSpPr>
          <p:cNvPr name="Freeform 15" id="15"/>
          <p:cNvSpPr/>
          <p:nvPr/>
        </p:nvSpPr>
        <p:spPr>
          <a:xfrm flipH="false" flipV="false" rot="0">
            <a:off x="1028700" y="1028700"/>
            <a:ext cx="1272605" cy="210558"/>
          </a:xfrm>
          <a:custGeom>
            <a:avLst/>
            <a:gdLst/>
            <a:ahLst/>
            <a:cxnLst/>
            <a:rect r="r" b="b" t="t" l="l"/>
            <a:pathLst>
              <a:path h="210558" w="1272605">
                <a:moveTo>
                  <a:pt x="0" y="0"/>
                </a:moveTo>
                <a:lnTo>
                  <a:pt x="1272605" y="0"/>
                </a:lnTo>
                <a:lnTo>
                  <a:pt x="1272605" y="210558"/>
                </a:lnTo>
                <a:lnTo>
                  <a:pt x="0" y="2105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9144000" y="1715817"/>
            <a:ext cx="8308546" cy="889000"/>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FFFFFF"/>
                </a:solidFill>
                <a:latin typeface="Times New Roman Ultra-Bold"/>
                <a:ea typeface="Times New Roman Ultra-Bold"/>
                <a:cs typeface="Times New Roman Ultra-Bold"/>
                <a:sym typeface="Times New Roman Ultra-Bol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141952" y="-3781759"/>
            <a:ext cx="9695434" cy="9695434"/>
          </a:xfrm>
          <a:custGeom>
            <a:avLst/>
            <a:gdLst/>
            <a:ahLst/>
            <a:cxnLst/>
            <a:rect r="r" b="b" t="t" l="l"/>
            <a:pathLst>
              <a:path h="9695434" w="9695434">
                <a:moveTo>
                  <a:pt x="0" y="0"/>
                </a:moveTo>
                <a:lnTo>
                  <a:pt x="9695434" y="0"/>
                </a:lnTo>
                <a:lnTo>
                  <a:pt x="9695434" y="9695434"/>
                </a:lnTo>
                <a:lnTo>
                  <a:pt x="0" y="9695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00613" y="1591293"/>
            <a:ext cx="7104414" cy="710441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3E1C"/>
            </a:solidFill>
            <a:ln cap="sq">
              <a:noFill/>
              <a:prstDash val="solid"/>
              <a:miter/>
            </a:ln>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marL="0" indent="0" lvl="0">
                <a:lnSpc>
                  <a:spcPts val="3220"/>
                </a:lnSpc>
                <a:spcBef>
                  <a:spcPct val="0"/>
                </a:spcBef>
              </a:pPr>
            </a:p>
          </p:txBody>
        </p:sp>
      </p:grpSp>
      <p:sp>
        <p:nvSpPr>
          <p:cNvPr name="Freeform 6" id="6"/>
          <p:cNvSpPr/>
          <p:nvPr/>
        </p:nvSpPr>
        <p:spPr>
          <a:xfrm flipH="true" flipV="false" rot="0">
            <a:off x="0" y="5913675"/>
            <a:ext cx="13030660" cy="9855917"/>
          </a:xfrm>
          <a:custGeom>
            <a:avLst/>
            <a:gdLst/>
            <a:ahLst/>
            <a:cxnLst/>
            <a:rect r="r" b="b" t="t" l="l"/>
            <a:pathLst>
              <a:path h="9855917" w="13030660">
                <a:moveTo>
                  <a:pt x="13030660" y="0"/>
                </a:moveTo>
                <a:lnTo>
                  <a:pt x="0" y="0"/>
                </a:lnTo>
                <a:lnTo>
                  <a:pt x="0" y="9855917"/>
                </a:lnTo>
                <a:lnTo>
                  <a:pt x="13030660" y="9855917"/>
                </a:lnTo>
                <a:lnTo>
                  <a:pt x="1303066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7187116" y="1849167"/>
            <a:ext cx="1305248" cy="772356"/>
            <a:chOff x="0" y="0"/>
            <a:chExt cx="483809" cy="286285"/>
          </a:xfrm>
        </p:grpSpPr>
        <p:sp>
          <p:nvSpPr>
            <p:cNvPr name="Freeform 8" id="8"/>
            <p:cNvSpPr/>
            <p:nvPr/>
          </p:nvSpPr>
          <p:spPr>
            <a:xfrm flipH="false" flipV="false" rot="0">
              <a:off x="0" y="0"/>
              <a:ext cx="483809" cy="286285"/>
            </a:xfrm>
            <a:custGeom>
              <a:avLst/>
              <a:gdLst/>
              <a:ahLst/>
              <a:cxnLst/>
              <a:rect r="r" b="b" t="t" l="l"/>
              <a:pathLst>
                <a:path h="286285" w="483809">
                  <a:moveTo>
                    <a:pt x="143142" y="0"/>
                  </a:moveTo>
                  <a:lnTo>
                    <a:pt x="340666" y="0"/>
                  </a:lnTo>
                  <a:cubicBezTo>
                    <a:pt x="419722" y="0"/>
                    <a:pt x="483809" y="64087"/>
                    <a:pt x="483809" y="143142"/>
                  </a:cubicBezTo>
                  <a:lnTo>
                    <a:pt x="483809" y="143142"/>
                  </a:lnTo>
                  <a:cubicBezTo>
                    <a:pt x="483809" y="222198"/>
                    <a:pt x="419722" y="286285"/>
                    <a:pt x="340666" y="286285"/>
                  </a:cubicBezTo>
                  <a:lnTo>
                    <a:pt x="143142" y="286285"/>
                  </a:lnTo>
                  <a:cubicBezTo>
                    <a:pt x="64087" y="286285"/>
                    <a:pt x="0" y="222198"/>
                    <a:pt x="0" y="143142"/>
                  </a:cubicBezTo>
                  <a:lnTo>
                    <a:pt x="0" y="143142"/>
                  </a:lnTo>
                  <a:cubicBezTo>
                    <a:pt x="0" y="64087"/>
                    <a:pt x="64087" y="0"/>
                    <a:pt x="143142" y="0"/>
                  </a:cubicBezTo>
                  <a:close/>
                </a:path>
              </a:pathLst>
            </a:custGeom>
            <a:solidFill>
              <a:srgbClr val="B7DC9A"/>
            </a:solidFill>
          </p:spPr>
        </p:sp>
        <p:sp>
          <p:nvSpPr>
            <p:cNvPr name="TextBox 9" id="9"/>
            <p:cNvSpPr txBox="true"/>
            <p:nvPr/>
          </p:nvSpPr>
          <p:spPr>
            <a:xfrm>
              <a:off x="0" y="-47625"/>
              <a:ext cx="483809" cy="333910"/>
            </a:xfrm>
            <a:prstGeom prst="rect">
              <a:avLst/>
            </a:prstGeom>
          </p:spPr>
          <p:txBody>
            <a:bodyPr anchor="ctr" rtlCol="false" tIns="50800" lIns="50800" bIns="50800" rIns="50800"/>
            <a:lstStyle/>
            <a:p>
              <a:pPr algn="ctr">
                <a:lnSpc>
                  <a:spcPts val="3220"/>
                </a:lnSpc>
              </a:pPr>
            </a:p>
          </p:txBody>
        </p:sp>
      </p:grpSp>
      <p:sp>
        <p:nvSpPr>
          <p:cNvPr name="Freeform 10" id="10"/>
          <p:cNvSpPr/>
          <p:nvPr/>
        </p:nvSpPr>
        <p:spPr>
          <a:xfrm flipH="false" flipV="false" rot="0">
            <a:off x="7370529" y="1966615"/>
            <a:ext cx="938423" cy="537460"/>
          </a:xfrm>
          <a:custGeom>
            <a:avLst/>
            <a:gdLst/>
            <a:ahLst/>
            <a:cxnLst/>
            <a:rect r="r" b="b" t="t" l="l"/>
            <a:pathLst>
              <a:path h="537460" w="938423">
                <a:moveTo>
                  <a:pt x="0" y="0"/>
                </a:moveTo>
                <a:lnTo>
                  <a:pt x="938423" y="0"/>
                </a:lnTo>
                <a:lnTo>
                  <a:pt x="938423" y="537460"/>
                </a:lnTo>
                <a:lnTo>
                  <a:pt x="0" y="537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3049314" y="2839993"/>
            <a:ext cx="4607014" cy="46070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5000" t="0" r="-25000" b="0"/>
              </a:stretch>
            </a:blipFill>
          </p:spPr>
        </p:sp>
      </p:grpSp>
      <p:sp>
        <p:nvSpPr>
          <p:cNvPr name="Freeform 13" id="13"/>
          <p:cNvSpPr/>
          <p:nvPr/>
        </p:nvSpPr>
        <p:spPr>
          <a:xfrm flipH="false" flipV="false" rot="0">
            <a:off x="14911244" y="7956733"/>
            <a:ext cx="2348056" cy="388497"/>
          </a:xfrm>
          <a:custGeom>
            <a:avLst/>
            <a:gdLst/>
            <a:ahLst/>
            <a:cxnLst/>
            <a:rect r="r" b="b" t="t" l="l"/>
            <a:pathLst>
              <a:path h="388497" w="2348056">
                <a:moveTo>
                  <a:pt x="0" y="0"/>
                </a:moveTo>
                <a:lnTo>
                  <a:pt x="2348056" y="0"/>
                </a:lnTo>
                <a:lnTo>
                  <a:pt x="2348056" y="388496"/>
                </a:lnTo>
                <a:lnTo>
                  <a:pt x="0" y="388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8961576" y="3030145"/>
            <a:ext cx="8711892" cy="3656963"/>
          </a:xfrm>
          <a:prstGeom prst="rect">
            <a:avLst/>
          </a:prstGeom>
        </p:spPr>
        <p:txBody>
          <a:bodyPr anchor="t" rtlCol="false" tIns="0" lIns="0" bIns="0" rIns="0">
            <a:spAutoFit/>
          </a:bodyPr>
          <a:lstStyle/>
          <a:p>
            <a:pPr algn="just" marL="647711" indent="-323856"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Use statistical methods to refine large-scale data into local forecasts.</a:t>
            </a:r>
          </a:p>
          <a:p>
            <a:pPr algn="just" marL="647711" indent="-323856"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Build a simple dashboard to display weather projections and analysis.</a:t>
            </a:r>
          </a:p>
          <a:p>
            <a:pPr algn="just" marL="647711" indent="-323856"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Provide accurate data to help plan for climate change impacts</a:t>
            </a:r>
          </a:p>
          <a:p>
            <a:pPr algn="just">
              <a:lnSpc>
                <a:spcPts val="3220"/>
              </a:lnSpc>
            </a:pPr>
          </a:p>
        </p:txBody>
      </p:sp>
      <p:sp>
        <p:nvSpPr>
          <p:cNvPr name="Freeform 15" id="15"/>
          <p:cNvSpPr/>
          <p:nvPr/>
        </p:nvSpPr>
        <p:spPr>
          <a:xfrm flipH="false" flipV="false" rot="0">
            <a:off x="1028700" y="1028700"/>
            <a:ext cx="1272605" cy="210558"/>
          </a:xfrm>
          <a:custGeom>
            <a:avLst/>
            <a:gdLst/>
            <a:ahLst/>
            <a:cxnLst/>
            <a:rect r="r" b="b" t="t" l="l"/>
            <a:pathLst>
              <a:path h="210558" w="1272605">
                <a:moveTo>
                  <a:pt x="0" y="0"/>
                </a:moveTo>
                <a:lnTo>
                  <a:pt x="1272605" y="0"/>
                </a:lnTo>
                <a:lnTo>
                  <a:pt x="1272605" y="210558"/>
                </a:lnTo>
                <a:lnTo>
                  <a:pt x="0" y="2105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9144000" y="1715817"/>
            <a:ext cx="8308546" cy="889000"/>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FFFFFF"/>
                </a:solidFill>
                <a:latin typeface="Times New Roman Ultra-Bold"/>
                <a:ea typeface="Times New Roman Ultra-Bold"/>
                <a:cs typeface="Times New Roman Ultra-Bold"/>
                <a:sym typeface="Times New Roman Ultra-Bold"/>
              </a:rPr>
              <a:t>Proposed Solution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34109" y="5029747"/>
            <a:ext cx="9939735" cy="8692464"/>
            <a:chOff x="0" y="0"/>
            <a:chExt cx="1035094" cy="905207"/>
          </a:xfrm>
        </p:grpSpPr>
        <p:sp>
          <p:nvSpPr>
            <p:cNvPr name="Freeform 3" id="3"/>
            <p:cNvSpPr/>
            <p:nvPr/>
          </p:nvSpPr>
          <p:spPr>
            <a:xfrm flipH="false" flipV="false" rot="0">
              <a:off x="0" y="0"/>
              <a:ext cx="1035094" cy="905207"/>
            </a:xfrm>
            <a:custGeom>
              <a:avLst/>
              <a:gdLst/>
              <a:ahLst/>
              <a:cxnLst/>
              <a:rect r="r" b="b" t="t" l="l"/>
              <a:pathLst>
                <a:path h="905207" w="1035094">
                  <a:moveTo>
                    <a:pt x="517547" y="0"/>
                  </a:moveTo>
                  <a:cubicBezTo>
                    <a:pt x="231714" y="0"/>
                    <a:pt x="0" y="202638"/>
                    <a:pt x="0" y="452604"/>
                  </a:cubicBezTo>
                  <a:cubicBezTo>
                    <a:pt x="0" y="702570"/>
                    <a:pt x="231714" y="905207"/>
                    <a:pt x="517547" y="905207"/>
                  </a:cubicBezTo>
                  <a:cubicBezTo>
                    <a:pt x="803380" y="905207"/>
                    <a:pt x="1035094" y="702570"/>
                    <a:pt x="1035094" y="452604"/>
                  </a:cubicBezTo>
                  <a:cubicBezTo>
                    <a:pt x="1035094" y="202638"/>
                    <a:pt x="803380" y="0"/>
                    <a:pt x="517547" y="0"/>
                  </a:cubicBezTo>
                  <a:close/>
                </a:path>
              </a:pathLst>
            </a:custGeom>
            <a:gradFill rotWithShape="true">
              <a:gsLst>
                <a:gs pos="0">
                  <a:srgbClr val="4C6637">
                    <a:alpha val="100000"/>
                  </a:srgbClr>
                </a:gs>
                <a:gs pos="100000">
                  <a:srgbClr val="90B572">
                    <a:alpha val="100000"/>
                  </a:srgbClr>
                </a:gs>
              </a:gsLst>
              <a:lin ang="0"/>
            </a:gradFill>
            <a:ln cap="sq">
              <a:noFill/>
              <a:prstDash val="solid"/>
              <a:miter/>
            </a:ln>
          </p:spPr>
        </p:sp>
        <p:sp>
          <p:nvSpPr>
            <p:cNvPr name="TextBox 4" id="4"/>
            <p:cNvSpPr txBox="true"/>
            <p:nvPr/>
          </p:nvSpPr>
          <p:spPr>
            <a:xfrm>
              <a:off x="97040" y="37238"/>
              <a:ext cx="841014" cy="783106"/>
            </a:xfrm>
            <a:prstGeom prst="rect">
              <a:avLst/>
            </a:prstGeom>
          </p:spPr>
          <p:txBody>
            <a:bodyPr anchor="ctr" rtlCol="false" tIns="50800" lIns="50800" bIns="50800" rIns="50800"/>
            <a:lstStyle/>
            <a:p>
              <a:pPr algn="ctr">
                <a:lnSpc>
                  <a:spcPts val="3220"/>
                </a:lnSpc>
              </a:pPr>
            </a:p>
          </p:txBody>
        </p:sp>
      </p:grpSp>
      <p:grpSp>
        <p:nvGrpSpPr>
          <p:cNvPr name="Group 5" id="5"/>
          <p:cNvGrpSpPr/>
          <p:nvPr/>
        </p:nvGrpSpPr>
        <p:grpSpPr>
          <a:xfrm rot="0">
            <a:off x="9534109" y="3296568"/>
            <a:ext cx="6059892" cy="5552526"/>
            <a:chOff x="0" y="0"/>
            <a:chExt cx="921535" cy="844380"/>
          </a:xfrm>
        </p:grpSpPr>
        <p:sp>
          <p:nvSpPr>
            <p:cNvPr name="Freeform 6" id="6"/>
            <p:cNvSpPr/>
            <p:nvPr/>
          </p:nvSpPr>
          <p:spPr>
            <a:xfrm flipH="false" flipV="false" rot="0">
              <a:off x="0" y="0"/>
              <a:ext cx="921535" cy="844380"/>
            </a:xfrm>
            <a:custGeom>
              <a:avLst/>
              <a:gdLst/>
              <a:ahLst/>
              <a:cxnLst/>
              <a:rect r="r" b="b" t="t" l="l"/>
              <a:pathLst>
                <a:path h="844380" w="921535">
                  <a:moveTo>
                    <a:pt x="460768" y="0"/>
                  </a:moveTo>
                  <a:cubicBezTo>
                    <a:pt x="206293" y="0"/>
                    <a:pt x="0" y="189021"/>
                    <a:pt x="0" y="422190"/>
                  </a:cubicBezTo>
                  <a:cubicBezTo>
                    <a:pt x="0" y="655359"/>
                    <a:pt x="206293" y="844380"/>
                    <a:pt x="460768" y="844380"/>
                  </a:cubicBezTo>
                  <a:cubicBezTo>
                    <a:pt x="715243" y="844380"/>
                    <a:pt x="921535" y="655359"/>
                    <a:pt x="921535" y="422190"/>
                  </a:cubicBezTo>
                  <a:cubicBezTo>
                    <a:pt x="921535" y="189021"/>
                    <a:pt x="715243" y="0"/>
                    <a:pt x="460768" y="0"/>
                  </a:cubicBezTo>
                  <a:close/>
                </a:path>
              </a:pathLst>
            </a:custGeom>
            <a:blipFill>
              <a:blip r:embed="rId2"/>
              <a:stretch>
                <a:fillRect l="-18763" t="0" r="-18763" b="0"/>
              </a:stretch>
            </a:blipFill>
          </p:spPr>
        </p:sp>
      </p:grpSp>
      <p:sp>
        <p:nvSpPr>
          <p:cNvPr name="TextBox 7" id="7"/>
          <p:cNvSpPr txBox="true"/>
          <p:nvPr/>
        </p:nvSpPr>
        <p:spPr>
          <a:xfrm rot="0">
            <a:off x="1230519" y="4284086"/>
            <a:ext cx="7913481" cy="2381885"/>
          </a:xfrm>
          <a:prstGeom prst="rect">
            <a:avLst/>
          </a:prstGeom>
        </p:spPr>
        <p:txBody>
          <a:bodyPr anchor="t" rtlCol="false" tIns="0" lIns="0" bIns="0" rIns="0">
            <a:spAutoFit/>
          </a:bodyPr>
          <a:lstStyle/>
          <a:p>
            <a:pPr algn="just" marL="0" indent="0" lvl="0">
              <a:lnSpc>
                <a:spcPts val="8889"/>
              </a:lnSpc>
              <a:spcBef>
                <a:spcPct val="0"/>
              </a:spcBef>
            </a:pPr>
            <a:r>
              <a:rPr lang="en-US" b="true" sz="6999">
                <a:solidFill>
                  <a:srgbClr val="244721"/>
                </a:solidFill>
                <a:latin typeface="Times New Roman Ultra-Bold"/>
                <a:ea typeface="Times New Roman Ultra-Bold"/>
                <a:cs typeface="Times New Roman Ultra-Bold"/>
                <a:sym typeface="Times New Roman Ultra-Bold"/>
              </a:rPr>
              <a:t>Anaylsis and Design Phase</a:t>
            </a:r>
          </a:p>
        </p:txBody>
      </p:sp>
      <p:sp>
        <p:nvSpPr>
          <p:cNvPr name="Freeform 8" id="8"/>
          <p:cNvSpPr/>
          <p:nvPr/>
        </p:nvSpPr>
        <p:spPr>
          <a:xfrm flipH="false" flipV="false" rot="0">
            <a:off x="-4038579" y="-3271269"/>
            <a:ext cx="8599937" cy="8599937"/>
          </a:xfrm>
          <a:custGeom>
            <a:avLst/>
            <a:gdLst/>
            <a:ahLst/>
            <a:cxnLst/>
            <a:rect r="r" b="b" t="t" l="l"/>
            <a:pathLst>
              <a:path h="8599937" w="8599937">
                <a:moveTo>
                  <a:pt x="0" y="0"/>
                </a:moveTo>
                <a:lnTo>
                  <a:pt x="8599937" y="0"/>
                </a:lnTo>
                <a:lnTo>
                  <a:pt x="8599937" y="8599938"/>
                </a:lnTo>
                <a:lnTo>
                  <a:pt x="0" y="8599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33207" y="9258300"/>
            <a:ext cx="1952833" cy="323105"/>
          </a:xfrm>
          <a:custGeom>
            <a:avLst/>
            <a:gdLst/>
            <a:ahLst/>
            <a:cxnLst/>
            <a:rect r="r" b="b" t="t" l="l"/>
            <a:pathLst>
              <a:path h="323105" w="1952833">
                <a:moveTo>
                  <a:pt x="0" y="0"/>
                </a:moveTo>
                <a:lnTo>
                  <a:pt x="1952833" y="0"/>
                </a:lnTo>
                <a:lnTo>
                  <a:pt x="1952833" y="323105"/>
                </a:lnTo>
                <a:lnTo>
                  <a:pt x="0" y="323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2778151" y="-3016949"/>
            <a:ext cx="7045593" cy="7045593"/>
          </a:xfrm>
          <a:custGeom>
            <a:avLst/>
            <a:gdLst/>
            <a:ahLst/>
            <a:cxnLst/>
            <a:rect r="r" b="b" t="t" l="l"/>
            <a:pathLst>
              <a:path h="7045593" w="7045593">
                <a:moveTo>
                  <a:pt x="0" y="0"/>
                </a:moveTo>
                <a:lnTo>
                  <a:pt x="7045594" y="0"/>
                </a:lnTo>
                <a:lnTo>
                  <a:pt x="7045594"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78289" y="6916782"/>
            <a:ext cx="12037796" cy="9104951"/>
          </a:xfrm>
          <a:custGeom>
            <a:avLst/>
            <a:gdLst/>
            <a:ahLst/>
            <a:cxnLst/>
            <a:rect r="r" b="b" t="t" l="l"/>
            <a:pathLst>
              <a:path h="9104951" w="12037796">
                <a:moveTo>
                  <a:pt x="12037795" y="0"/>
                </a:moveTo>
                <a:lnTo>
                  <a:pt x="0" y="0"/>
                </a:lnTo>
                <a:lnTo>
                  <a:pt x="0" y="9104951"/>
                </a:lnTo>
                <a:lnTo>
                  <a:pt x="12037795" y="9104951"/>
                </a:lnTo>
                <a:lnTo>
                  <a:pt x="12037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3465809" y="7387741"/>
            <a:ext cx="7045593" cy="7045593"/>
          </a:xfrm>
          <a:custGeom>
            <a:avLst/>
            <a:gdLst/>
            <a:ahLst/>
            <a:cxnLst/>
            <a:rect r="r" b="b" t="t" l="l"/>
            <a:pathLst>
              <a:path h="7045593" w="7045593">
                <a:moveTo>
                  <a:pt x="0" y="0"/>
                </a:moveTo>
                <a:lnTo>
                  <a:pt x="7045593" y="0"/>
                </a:lnTo>
                <a:lnTo>
                  <a:pt x="7045593"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046455" y="8844675"/>
            <a:ext cx="4212845" cy="413625"/>
          </a:xfrm>
          <a:custGeom>
            <a:avLst/>
            <a:gdLst/>
            <a:ahLst/>
            <a:cxnLst/>
            <a:rect r="r" b="b" t="t" l="l"/>
            <a:pathLst>
              <a:path h="413625" w="4212845">
                <a:moveTo>
                  <a:pt x="0" y="0"/>
                </a:moveTo>
                <a:lnTo>
                  <a:pt x="4212845" y="0"/>
                </a:lnTo>
                <a:lnTo>
                  <a:pt x="4212845" y="413625"/>
                </a:lnTo>
                <a:lnTo>
                  <a:pt x="0" y="413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781210" y="1784350"/>
            <a:ext cx="8170832" cy="6830876"/>
          </a:xfrm>
          <a:custGeom>
            <a:avLst/>
            <a:gdLst/>
            <a:ahLst/>
            <a:cxnLst/>
            <a:rect r="r" b="b" t="t" l="l"/>
            <a:pathLst>
              <a:path h="6830876" w="8170832">
                <a:moveTo>
                  <a:pt x="0" y="0"/>
                </a:moveTo>
                <a:lnTo>
                  <a:pt x="8170831" y="0"/>
                </a:lnTo>
                <a:lnTo>
                  <a:pt x="8170831" y="6830876"/>
                </a:lnTo>
                <a:lnTo>
                  <a:pt x="0" y="6830876"/>
                </a:lnTo>
                <a:lnTo>
                  <a:pt x="0" y="0"/>
                </a:lnTo>
                <a:close/>
              </a:path>
            </a:pathLst>
          </a:custGeom>
          <a:blipFill>
            <a:blip r:embed="rId8"/>
            <a:stretch>
              <a:fillRect l="-555" t="-6708" r="0" b="-6708"/>
            </a:stretch>
          </a:blipFill>
        </p:spPr>
      </p:sp>
      <p:sp>
        <p:nvSpPr>
          <p:cNvPr name="TextBox 7" id="7"/>
          <p:cNvSpPr txBox="true"/>
          <p:nvPr/>
        </p:nvSpPr>
        <p:spPr>
          <a:xfrm rot="0">
            <a:off x="1176700" y="895350"/>
            <a:ext cx="7527817" cy="889000"/>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FFFFFF"/>
                </a:solidFill>
                <a:latin typeface="Times New Roman Ultra-Bold"/>
                <a:ea typeface="Times New Roman Ultra-Bold"/>
                <a:cs typeface="Times New Roman Ultra-Bold"/>
                <a:sym typeface="Times New Roman Ultra-Bold"/>
              </a:rPr>
              <a:t>Use Case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2778151" y="-3016949"/>
            <a:ext cx="7045593" cy="7045593"/>
          </a:xfrm>
          <a:custGeom>
            <a:avLst/>
            <a:gdLst/>
            <a:ahLst/>
            <a:cxnLst/>
            <a:rect r="r" b="b" t="t" l="l"/>
            <a:pathLst>
              <a:path h="7045593" w="7045593">
                <a:moveTo>
                  <a:pt x="0" y="0"/>
                </a:moveTo>
                <a:lnTo>
                  <a:pt x="7045594" y="0"/>
                </a:lnTo>
                <a:lnTo>
                  <a:pt x="7045594"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78289" y="6916782"/>
            <a:ext cx="12037796" cy="9104951"/>
          </a:xfrm>
          <a:custGeom>
            <a:avLst/>
            <a:gdLst/>
            <a:ahLst/>
            <a:cxnLst/>
            <a:rect r="r" b="b" t="t" l="l"/>
            <a:pathLst>
              <a:path h="9104951" w="12037796">
                <a:moveTo>
                  <a:pt x="12037795" y="0"/>
                </a:moveTo>
                <a:lnTo>
                  <a:pt x="0" y="0"/>
                </a:lnTo>
                <a:lnTo>
                  <a:pt x="0" y="9104951"/>
                </a:lnTo>
                <a:lnTo>
                  <a:pt x="12037795" y="9104951"/>
                </a:lnTo>
                <a:lnTo>
                  <a:pt x="12037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3465809" y="7387741"/>
            <a:ext cx="7045593" cy="7045593"/>
          </a:xfrm>
          <a:custGeom>
            <a:avLst/>
            <a:gdLst/>
            <a:ahLst/>
            <a:cxnLst/>
            <a:rect r="r" b="b" t="t" l="l"/>
            <a:pathLst>
              <a:path h="7045593" w="7045593">
                <a:moveTo>
                  <a:pt x="0" y="0"/>
                </a:moveTo>
                <a:lnTo>
                  <a:pt x="7045593" y="0"/>
                </a:lnTo>
                <a:lnTo>
                  <a:pt x="7045593"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046455" y="8844675"/>
            <a:ext cx="4212845" cy="413625"/>
          </a:xfrm>
          <a:custGeom>
            <a:avLst/>
            <a:gdLst/>
            <a:ahLst/>
            <a:cxnLst/>
            <a:rect r="r" b="b" t="t" l="l"/>
            <a:pathLst>
              <a:path h="413625" w="4212845">
                <a:moveTo>
                  <a:pt x="0" y="0"/>
                </a:moveTo>
                <a:lnTo>
                  <a:pt x="4212845" y="0"/>
                </a:lnTo>
                <a:lnTo>
                  <a:pt x="4212845" y="413625"/>
                </a:lnTo>
                <a:lnTo>
                  <a:pt x="0" y="413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940609" y="2093663"/>
            <a:ext cx="8072039" cy="6363569"/>
          </a:xfrm>
          <a:custGeom>
            <a:avLst/>
            <a:gdLst/>
            <a:ahLst/>
            <a:cxnLst/>
            <a:rect r="r" b="b" t="t" l="l"/>
            <a:pathLst>
              <a:path h="6363569" w="8072039">
                <a:moveTo>
                  <a:pt x="0" y="0"/>
                </a:moveTo>
                <a:lnTo>
                  <a:pt x="8072038" y="0"/>
                </a:lnTo>
                <a:lnTo>
                  <a:pt x="8072038" y="6363569"/>
                </a:lnTo>
                <a:lnTo>
                  <a:pt x="0" y="6363569"/>
                </a:lnTo>
                <a:lnTo>
                  <a:pt x="0" y="0"/>
                </a:lnTo>
                <a:close/>
              </a:path>
            </a:pathLst>
          </a:custGeom>
          <a:blipFill>
            <a:blip r:embed="rId8"/>
            <a:stretch>
              <a:fillRect l="0" t="0" r="0" b="0"/>
            </a:stretch>
          </a:blipFill>
        </p:spPr>
      </p:sp>
      <p:sp>
        <p:nvSpPr>
          <p:cNvPr name="TextBox 7" id="7"/>
          <p:cNvSpPr txBox="true"/>
          <p:nvPr/>
        </p:nvSpPr>
        <p:spPr>
          <a:xfrm rot="0">
            <a:off x="1176700" y="895350"/>
            <a:ext cx="7527817" cy="889000"/>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FFFFFF"/>
                </a:solidFill>
                <a:latin typeface="Times New Roman Ultra-Bold"/>
                <a:ea typeface="Times New Roman Ultra-Bold"/>
                <a:cs typeface="Times New Roman Ultra-Bold"/>
                <a:sym typeface="Times New Roman Ultra-Bold"/>
              </a:rPr>
              <a:t>Flow Chart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F28"/>
        </a:solidFill>
      </p:bgPr>
    </p:bg>
    <p:spTree>
      <p:nvGrpSpPr>
        <p:cNvPr id="1" name=""/>
        <p:cNvGrpSpPr/>
        <p:nvPr/>
      </p:nvGrpSpPr>
      <p:grpSpPr>
        <a:xfrm>
          <a:off x="0" y="0"/>
          <a:ext cx="0" cy="0"/>
          <a:chOff x="0" y="0"/>
          <a:chExt cx="0" cy="0"/>
        </a:xfrm>
      </p:grpSpPr>
      <p:sp>
        <p:nvSpPr>
          <p:cNvPr name="Freeform 2" id="2"/>
          <p:cNvSpPr/>
          <p:nvPr/>
        </p:nvSpPr>
        <p:spPr>
          <a:xfrm flipH="false" flipV="false" rot="0">
            <a:off x="-2778151" y="-3016949"/>
            <a:ext cx="7045593" cy="7045593"/>
          </a:xfrm>
          <a:custGeom>
            <a:avLst/>
            <a:gdLst/>
            <a:ahLst/>
            <a:cxnLst/>
            <a:rect r="r" b="b" t="t" l="l"/>
            <a:pathLst>
              <a:path h="7045593" w="7045593">
                <a:moveTo>
                  <a:pt x="0" y="0"/>
                </a:moveTo>
                <a:lnTo>
                  <a:pt x="7045594" y="0"/>
                </a:lnTo>
                <a:lnTo>
                  <a:pt x="7045594"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78289" y="6916782"/>
            <a:ext cx="12037796" cy="9104951"/>
          </a:xfrm>
          <a:custGeom>
            <a:avLst/>
            <a:gdLst/>
            <a:ahLst/>
            <a:cxnLst/>
            <a:rect r="r" b="b" t="t" l="l"/>
            <a:pathLst>
              <a:path h="9104951" w="12037796">
                <a:moveTo>
                  <a:pt x="12037795" y="0"/>
                </a:moveTo>
                <a:lnTo>
                  <a:pt x="0" y="0"/>
                </a:lnTo>
                <a:lnTo>
                  <a:pt x="0" y="9104951"/>
                </a:lnTo>
                <a:lnTo>
                  <a:pt x="12037795" y="9104951"/>
                </a:lnTo>
                <a:lnTo>
                  <a:pt x="12037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3465809" y="7387741"/>
            <a:ext cx="7045593" cy="7045593"/>
          </a:xfrm>
          <a:custGeom>
            <a:avLst/>
            <a:gdLst/>
            <a:ahLst/>
            <a:cxnLst/>
            <a:rect r="r" b="b" t="t" l="l"/>
            <a:pathLst>
              <a:path h="7045593" w="7045593">
                <a:moveTo>
                  <a:pt x="0" y="0"/>
                </a:moveTo>
                <a:lnTo>
                  <a:pt x="7045593" y="0"/>
                </a:lnTo>
                <a:lnTo>
                  <a:pt x="7045593" y="7045593"/>
                </a:lnTo>
                <a:lnTo>
                  <a:pt x="0" y="7045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046455" y="8844675"/>
            <a:ext cx="4212845" cy="413625"/>
          </a:xfrm>
          <a:custGeom>
            <a:avLst/>
            <a:gdLst/>
            <a:ahLst/>
            <a:cxnLst/>
            <a:rect r="r" b="b" t="t" l="l"/>
            <a:pathLst>
              <a:path h="413625" w="4212845">
                <a:moveTo>
                  <a:pt x="0" y="0"/>
                </a:moveTo>
                <a:lnTo>
                  <a:pt x="4212845" y="0"/>
                </a:lnTo>
                <a:lnTo>
                  <a:pt x="4212845" y="413625"/>
                </a:lnTo>
                <a:lnTo>
                  <a:pt x="0" y="413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21304" y="3488963"/>
            <a:ext cx="11645392" cy="3309073"/>
          </a:xfrm>
          <a:custGeom>
            <a:avLst/>
            <a:gdLst/>
            <a:ahLst/>
            <a:cxnLst/>
            <a:rect r="r" b="b" t="t" l="l"/>
            <a:pathLst>
              <a:path h="3309073" w="11645392">
                <a:moveTo>
                  <a:pt x="0" y="0"/>
                </a:moveTo>
                <a:lnTo>
                  <a:pt x="11645392" y="0"/>
                </a:lnTo>
                <a:lnTo>
                  <a:pt x="11645392" y="3309074"/>
                </a:lnTo>
                <a:lnTo>
                  <a:pt x="0" y="3309074"/>
                </a:lnTo>
                <a:lnTo>
                  <a:pt x="0" y="0"/>
                </a:lnTo>
                <a:close/>
              </a:path>
            </a:pathLst>
          </a:custGeom>
          <a:blipFill>
            <a:blip r:embed="rId8"/>
            <a:stretch>
              <a:fillRect l="0" t="0" r="0" b="0"/>
            </a:stretch>
          </a:blipFill>
        </p:spPr>
      </p:sp>
      <p:sp>
        <p:nvSpPr>
          <p:cNvPr name="TextBox 7" id="7"/>
          <p:cNvSpPr txBox="true"/>
          <p:nvPr/>
        </p:nvSpPr>
        <p:spPr>
          <a:xfrm rot="0">
            <a:off x="1176700" y="895350"/>
            <a:ext cx="7527817" cy="889000"/>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FFFFFF"/>
                </a:solidFill>
                <a:latin typeface="Times New Roman Ultra-Bold"/>
                <a:ea typeface="Times New Roman Ultra-Bold"/>
                <a:cs typeface="Times New Roman Ultra-Bold"/>
                <a:sym typeface="Times New Roman Ultra-Bold"/>
              </a:rPr>
              <a:t>Context Level DFD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DAGcL3Gu_Wg</dc:identifier>
  <dcterms:modified xsi:type="dcterms:W3CDTF">2011-08-01T06:04:30Z</dcterms:modified>
  <cp:revision>1</cp:revision>
  <dc:title>Green and White Simple The Future Of The Earth Presentation</dc:title>
</cp:coreProperties>
</file>